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12" name="Titre de la pré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Titre de la présentation</a:t>
            </a:r>
          </a:p>
        </p:txBody>
      </p:sp>
      <p:sp>
        <p:nvSpPr>
          <p:cNvPr id="13" name="Texte niveau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Texte niveau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Titre de la présentation</a:t>
            </a:r>
          </a:p>
        </p:txBody>
      </p:sp>
      <p:sp>
        <p:nvSpPr>
          <p:cNvPr id="23" name="Auteur et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24" name="Texte niveau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1206500" y="1270000"/>
            <a:ext cx="9779000" cy="5882273"/>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61"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1206500" y="1079500"/>
            <a:ext cx="21971000" cy="1434949"/>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re de l’agenda"/>
          <p:cNvSpPr txBox="1">
            <a:spLocks noGrp="1"/>
          </p:cNvSpPr>
          <p:nvPr>
            <p:ph type="title" hasCustomPrompt="1"/>
          </p:nvPr>
        </p:nvSpPr>
        <p:spPr>
          <a:xfrm>
            <a:off x="1206500" y="1079500"/>
            <a:ext cx="21971000" cy="1435100"/>
          </a:xfrm>
          <a:prstGeom prst="rect">
            <a:avLst/>
          </a:prstGeom>
        </p:spPr>
        <p:txBody>
          <a:bodyPr/>
          <a:lstStyle/>
          <a:p>
            <a:r>
              <a:t>Titre de l’agenda</a:t>
            </a:r>
          </a:p>
        </p:txBody>
      </p:sp>
      <p:sp>
        <p:nvSpPr>
          <p:cNvPr id="89" name="Sous-titre de l’agend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l’agenda</a:t>
            </a:r>
          </a:p>
        </p:txBody>
      </p:sp>
      <p:sp>
        <p:nvSpPr>
          <p:cNvPr id="90" name="Texte niveau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Rubriques de l’agenda</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tous-entreprenants.org/" TargetMode="External"/><Relationship Id="rId7"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mailto:pierre@tous-entreprenants.org" TargetMode="External"/><Relationship Id="rId5" Type="http://schemas.openxmlformats.org/officeDocument/2006/relationships/hyperlink" Target="mailto:elodie.delagrange@polesudgironde.fr" TargetMode="External"/><Relationship Id="rId10" Type="http://schemas.openxmlformats.org/officeDocument/2006/relationships/image" Target="../media/image2.png"/><Relationship Id="rId4" Type="http://schemas.openxmlformats.org/officeDocument/2006/relationships/hyperlink" Target="http://www.tous-entreprenants.org" TargetMode="External"/><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G_4186.jpeg" descr="IMG_4186.jpeg"/>
          <p:cNvPicPr>
            <a:picLocks noChangeAspect="1"/>
          </p:cNvPicPr>
          <p:nvPr/>
        </p:nvPicPr>
        <p:blipFill>
          <a:blip r:embed="rId2"/>
          <a:srcRect l="27463" t="12958" r="17077" b="58279"/>
          <a:stretch>
            <a:fillRect/>
          </a:stretch>
        </p:blipFill>
        <p:spPr>
          <a:xfrm>
            <a:off x="3371056" y="619627"/>
            <a:ext cx="17641715" cy="3884953"/>
          </a:xfrm>
          <a:prstGeom prst="rect">
            <a:avLst/>
          </a:prstGeom>
          <a:ln w="12700">
            <a:miter lim="400000"/>
          </a:ln>
        </p:spPr>
      </p:pic>
      <p:sp>
        <p:nvSpPr>
          <p:cNvPr id="152" name="Et si les lycéens d’aujourd’hui pouvaient imaginer…"/>
          <p:cNvSpPr txBox="1"/>
          <p:nvPr/>
        </p:nvSpPr>
        <p:spPr>
          <a:xfrm>
            <a:off x="1439502" y="6589107"/>
            <a:ext cx="21504995" cy="3120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indent="0" defTabSz="2438400">
              <a:defRPr sz="7000" b="1">
                <a:solidFill>
                  <a:srgbClr val="008CB4"/>
                </a:solidFill>
                <a:latin typeface="Arial"/>
                <a:ea typeface="Arial"/>
                <a:cs typeface="Arial"/>
                <a:sym typeface="Arial"/>
              </a:defRPr>
            </a:pPr>
            <a:r>
              <a:t>Et si les lycéens d’aujourd’hui pouvaient imaginer </a:t>
            </a:r>
          </a:p>
          <a:p>
            <a:pPr lvl="1" indent="0" defTabSz="2438400">
              <a:defRPr sz="7000" b="1">
                <a:solidFill>
                  <a:srgbClr val="008CB4"/>
                </a:solidFill>
                <a:latin typeface="Arial"/>
                <a:ea typeface="Arial"/>
                <a:cs typeface="Arial"/>
                <a:sym typeface="Arial"/>
              </a:defRPr>
            </a:pPr>
            <a:r>
              <a:t>le village idéal de demain ?</a:t>
            </a:r>
          </a:p>
        </p:txBody>
      </p:sp>
      <p:pic>
        <p:nvPicPr>
          <p:cNvPr id="153" name="IMG_4350.png" descr="IMG_4350.png"/>
          <p:cNvPicPr>
            <a:picLocks noChangeAspect="1"/>
          </p:cNvPicPr>
          <p:nvPr/>
        </p:nvPicPr>
        <p:blipFill>
          <a:blip r:embed="rId3"/>
          <a:srcRect b="23360"/>
          <a:stretch>
            <a:fillRect/>
          </a:stretch>
        </p:blipFill>
        <p:spPr>
          <a:xfrm>
            <a:off x="2967409" y="10970059"/>
            <a:ext cx="14650014" cy="1870000"/>
          </a:xfrm>
          <a:prstGeom prst="rect">
            <a:avLst/>
          </a:prstGeom>
          <a:ln w="12700">
            <a:miter lim="400000"/>
          </a:ln>
        </p:spPr>
      </p:pic>
      <p:pic>
        <p:nvPicPr>
          <p:cNvPr id="154" name="IMG_4286.png" descr="IMG_4286.png"/>
          <p:cNvPicPr>
            <a:picLocks noChangeAspect="1"/>
          </p:cNvPicPr>
          <p:nvPr/>
        </p:nvPicPr>
        <p:blipFill>
          <a:blip r:embed="rId4"/>
          <a:stretch>
            <a:fillRect/>
          </a:stretch>
        </p:blipFill>
        <p:spPr>
          <a:xfrm>
            <a:off x="17904231" y="10630334"/>
            <a:ext cx="3683001" cy="22098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G_4336.png" descr="IMG_4336.png"/>
          <p:cNvPicPr>
            <a:picLocks noChangeAspect="1"/>
          </p:cNvPicPr>
          <p:nvPr/>
        </p:nvPicPr>
        <p:blipFill>
          <a:blip r:embed="rId2"/>
          <a:srcRect b="41623"/>
          <a:stretch>
            <a:fillRect/>
          </a:stretch>
        </p:blipFill>
        <p:spPr>
          <a:xfrm>
            <a:off x="2754510" y="974110"/>
            <a:ext cx="18875001" cy="6611194"/>
          </a:xfrm>
          <a:prstGeom prst="rect">
            <a:avLst/>
          </a:prstGeom>
          <a:ln w="12700">
            <a:miter lim="400000"/>
          </a:ln>
        </p:spPr>
      </p:pic>
      <p:sp>
        <p:nvSpPr>
          <p:cNvPr id="157" name="Bienvenue à la Startup est dans le pré Junior !…"/>
          <p:cNvSpPr txBox="1"/>
          <p:nvPr/>
        </p:nvSpPr>
        <p:spPr>
          <a:xfrm>
            <a:off x="3644763" y="8603943"/>
            <a:ext cx="17094474" cy="27055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indent="0" defTabSz="2438400">
              <a:defRPr sz="6000" b="1">
                <a:solidFill>
                  <a:srgbClr val="016E8F"/>
                </a:solidFill>
                <a:latin typeface="Arial"/>
                <a:ea typeface="Arial"/>
                <a:cs typeface="Arial"/>
                <a:sym typeface="Arial"/>
              </a:defRPr>
            </a:pPr>
            <a:r>
              <a:rPr dirty="0" err="1"/>
              <a:t>Bienvenue</a:t>
            </a:r>
            <a:r>
              <a:rPr dirty="0"/>
              <a:t> à la Startup </a:t>
            </a:r>
            <a:r>
              <a:rPr dirty="0" err="1"/>
              <a:t>est</a:t>
            </a:r>
            <a:r>
              <a:rPr dirty="0"/>
              <a:t> dans le </a:t>
            </a:r>
            <a:r>
              <a:rPr dirty="0" err="1"/>
              <a:t>pré</a:t>
            </a:r>
            <a:r>
              <a:rPr dirty="0"/>
              <a:t> Junior ! </a:t>
            </a:r>
          </a:p>
          <a:p>
            <a:pPr lvl="1" indent="0" defTabSz="2438400">
              <a:defRPr sz="6000" b="1">
                <a:solidFill>
                  <a:srgbClr val="016E8F"/>
                </a:solidFill>
                <a:latin typeface="Arial"/>
                <a:ea typeface="Arial"/>
                <a:cs typeface="Arial"/>
                <a:sym typeface="Arial"/>
              </a:defRPr>
            </a:pPr>
            <a:r>
              <a:rPr dirty="0" err="1"/>
              <a:t>Pôle</a:t>
            </a:r>
            <a:r>
              <a:rPr dirty="0"/>
              <a:t> territorial Sud Gironde</a:t>
            </a:r>
          </a:p>
        </p:txBody>
      </p:sp>
      <p:pic>
        <p:nvPicPr>
          <p:cNvPr id="158" name="IMG_4350.png" descr="IMG_4350.png"/>
          <p:cNvPicPr>
            <a:picLocks noChangeAspect="1"/>
          </p:cNvPicPr>
          <p:nvPr/>
        </p:nvPicPr>
        <p:blipFill>
          <a:blip r:embed="rId3"/>
          <a:srcRect b="23360"/>
          <a:stretch>
            <a:fillRect/>
          </a:stretch>
        </p:blipFill>
        <p:spPr>
          <a:xfrm>
            <a:off x="5658246" y="11747516"/>
            <a:ext cx="13067398" cy="166798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La Startup est dans le pré Sud Gironde est un programme entrepreneurial qui permet de booster les projets de créateurs d’entreprise du territoire pendant plusieurs mois jusqu’à un marathon créatif de 48 heures qui aura lieu les 31 mars et 1er avril."/>
          <p:cNvSpPr txBox="1"/>
          <p:nvPr/>
        </p:nvSpPr>
        <p:spPr>
          <a:xfrm>
            <a:off x="501168" y="4231409"/>
            <a:ext cx="22010270" cy="1875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a:solidFill>
                  <a:srgbClr val="016E8F"/>
                </a:solidFill>
                <a:latin typeface="Arial"/>
                <a:ea typeface="Arial"/>
                <a:cs typeface="Arial"/>
                <a:sym typeface="Arial"/>
              </a:defRPr>
            </a:pPr>
            <a:r>
              <a:t>La Startup est dans le pré Sud Gironde est un programme entrepreneurial qui permet de booster les projets de créateurs d’entreprise du territoire pendant plusieurs mois jusqu’à un marathon créatif de 48 heures qui aura lieu les 31 mars et 1er avril.</a:t>
            </a:r>
          </a:p>
        </p:txBody>
      </p:sp>
      <p:sp>
        <p:nvSpPr>
          <p:cNvPr id="161" name="Cette deuxième édition veut rassembler sur notre territoire des entrepreneurs qui imaginent des produits et services qui peuvent aider à bien vivre et bien vieillir sur nos territoires ruraux, un programme porté par le Pôle Territorial Sud Gironde et ses"/>
          <p:cNvSpPr txBox="1"/>
          <p:nvPr/>
        </p:nvSpPr>
        <p:spPr>
          <a:xfrm>
            <a:off x="501168" y="6913282"/>
            <a:ext cx="22010270" cy="247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a:solidFill>
                  <a:srgbClr val="016E8F"/>
                </a:solidFill>
                <a:latin typeface="Arial"/>
                <a:ea typeface="Arial"/>
                <a:cs typeface="Arial"/>
                <a:sym typeface="Arial"/>
              </a:defRPr>
            </a:pPr>
            <a:r>
              <a:t>Cette deuxième édition veut rassembler sur notre territoire des entrepreneurs qui imaginent des produits et services qui peuvent aider à </a:t>
            </a:r>
            <a:r>
              <a:rPr b="1"/>
              <a:t>bien vivre et bien vieillir sur nos territoires ruraux</a:t>
            </a:r>
            <a:r>
              <a:t>, un programme porté par le </a:t>
            </a:r>
            <a:r>
              <a:rPr b="1"/>
              <a:t>Pôle Territorial Sud Gironde</a:t>
            </a:r>
            <a:r>
              <a:t> et ses partenaires</a:t>
            </a:r>
          </a:p>
        </p:txBody>
      </p:sp>
      <p:pic>
        <p:nvPicPr>
          <p:cNvPr id="162" name="IMG_4336.png" descr="IMG_4336.png"/>
          <p:cNvPicPr>
            <a:picLocks noChangeAspect="1"/>
          </p:cNvPicPr>
          <p:nvPr/>
        </p:nvPicPr>
        <p:blipFill>
          <a:blip r:embed="rId2"/>
          <a:srcRect b="41623"/>
          <a:stretch>
            <a:fillRect/>
          </a:stretch>
        </p:blipFill>
        <p:spPr>
          <a:xfrm>
            <a:off x="501168" y="338093"/>
            <a:ext cx="9525280" cy="3336342"/>
          </a:xfrm>
          <a:prstGeom prst="rect">
            <a:avLst/>
          </a:prstGeom>
          <a:ln w="12700">
            <a:miter lim="400000"/>
          </a:ln>
        </p:spPr>
      </p:pic>
      <p:sp>
        <p:nvSpPr>
          <p:cNvPr id="163" name="Nous recherchons des lycées du territoire qui voudraient participer à l’édition junior de La Startup est dans le pré, une édition 100% digital sur une journée amenant les lycéens à créer eux aussi les entreprises engagées dont nous avons besoin sur nos t"/>
          <p:cNvSpPr txBox="1"/>
          <p:nvPr/>
        </p:nvSpPr>
        <p:spPr>
          <a:xfrm>
            <a:off x="501168" y="9685372"/>
            <a:ext cx="22010270" cy="24721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a:solidFill>
                  <a:srgbClr val="016E8F"/>
                </a:solidFill>
                <a:latin typeface="Arial"/>
                <a:ea typeface="Arial"/>
                <a:cs typeface="Arial"/>
                <a:sym typeface="Arial"/>
              </a:defRPr>
            </a:pPr>
            <a:r>
              <a:t>Nous recherchons des lycées du territoire qui voudraient participer à </a:t>
            </a:r>
            <a:r>
              <a:rPr b="1"/>
              <a:t>l’édition junior</a:t>
            </a:r>
            <a:r>
              <a:t> de La Startup est dans le pré, une édition 100% digital sur une journée amenant les lycéens à créer eux aussi les entreprises engagées dont nous avons besoin sur nos territoires ruraux.</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La Startup est dans le pré  Junior Sud Gironde propose à des classes de lycées du territoire du Sud Gironde une journée de créativité qui permet à chaque participant de mieux se connaitre, de travailler en équipe et de développer sa créativité.…"/>
          <p:cNvSpPr txBox="1"/>
          <p:nvPr/>
        </p:nvSpPr>
        <p:spPr>
          <a:xfrm>
            <a:off x="773747" y="5464347"/>
            <a:ext cx="11005136" cy="7673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a:solidFill>
                  <a:srgbClr val="016E8F"/>
                </a:solidFill>
                <a:latin typeface="Arial"/>
                <a:ea typeface="Arial"/>
                <a:cs typeface="Arial"/>
                <a:sym typeface="Arial"/>
              </a:defRPr>
            </a:pPr>
            <a:r>
              <a:rPr dirty="0"/>
              <a:t>La Startup </a:t>
            </a:r>
            <a:r>
              <a:rPr dirty="0" err="1"/>
              <a:t>est</a:t>
            </a:r>
            <a:r>
              <a:rPr dirty="0"/>
              <a:t> dans le </a:t>
            </a:r>
            <a:r>
              <a:rPr dirty="0" err="1"/>
              <a:t>pré</a:t>
            </a:r>
            <a:r>
              <a:rPr dirty="0"/>
              <a:t> Junior Sud Gironde propose à des classes de lycées du </a:t>
            </a:r>
            <a:r>
              <a:rPr dirty="0" err="1"/>
              <a:t>territoire</a:t>
            </a:r>
            <a:r>
              <a:rPr dirty="0"/>
              <a:t> du Sud Gironde </a:t>
            </a:r>
            <a:r>
              <a:rPr dirty="0" err="1"/>
              <a:t>une</a:t>
            </a:r>
            <a:r>
              <a:rPr dirty="0"/>
              <a:t> </a:t>
            </a:r>
            <a:r>
              <a:rPr dirty="0" err="1"/>
              <a:t>journée</a:t>
            </a:r>
            <a:r>
              <a:rPr dirty="0"/>
              <a:t> de </a:t>
            </a:r>
            <a:r>
              <a:rPr dirty="0" err="1"/>
              <a:t>créativité</a:t>
            </a:r>
            <a:r>
              <a:rPr dirty="0"/>
              <a:t> qui </a:t>
            </a:r>
            <a:r>
              <a:rPr dirty="0" err="1"/>
              <a:t>permet</a:t>
            </a:r>
            <a:r>
              <a:rPr dirty="0"/>
              <a:t> à </a:t>
            </a:r>
            <a:r>
              <a:rPr dirty="0" err="1"/>
              <a:t>chaque</a:t>
            </a:r>
            <a:r>
              <a:rPr dirty="0"/>
              <a:t> participant de </a:t>
            </a:r>
            <a:r>
              <a:rPr dirty="0" err="1"/>
              <a:t>mieux</a:t>
            </a:r>
            <a:r>
              <a:rPr dirty="0"/>
              <a:t> se </a:t>
            </a:r>
            <a:r>
              <a:rPr dirty="0" err="1"/>
              <a:t>connaitre</a:t>
            </a:r>
            <a:r>
              <a:rPr dirty="0"/>
              <a:t>, de </a:t>
            </a:r>
            <a:r>
              <a:rPr dirty="0" err="1"/>
              <a:t>travailler</a:t>
            </a:r>
            <a:r>
              <a:rPr dirty="0"/>
              <a:t> en </a:t>
            </a:r>
            <a:r>
              <a:rPr dirty="0" err="1"/>
              <a:t>équipe</a:t>
            </a:r>
            <a:r>
              <a:rPr dirty="0"/>
              <a:t> et de </a:t>
            </a:r>
            <a:r>
              <a:rPr dirty="0" err="1"/>
              <a:t>développer</a:t>
            </a:r>
            <a:r>
              <a:rPr dirty="0"/>
              <a:t> </a:t>
            </a:r>
            <a:r>
              <a:rPr dirty="0" err="1"/>
              <a:t>sa</a:t>
            </a:r>
            <a:r>
              <a:rPr dirty="0"/>
              <a:t> </a:t>
            </a:r>
            <a:r>
              <a:rPr dirty="0" err="1"/>
              <a:t>créativité</a:t>
            </a:r>
            <a:r>
              <a:rPr dirty="0"/>
              <a:t>.</a:t>
            </a:r>
          </a:p>
          <a:p>
            <a:pPr lvl="1" indent="0" algn="just" defTabSz="2438400">
              <a:defRPr sz="4100">
                <a:solidFill>
                  <a:srgbClr val="016E8F"/>
                </a:solidFill>
                <a:latin typeface="Arial"/>
                <a:ea typeface="Arial"/>
                <a:cs typeface="Arial"/>
                <a:sym typeface="Arial"/>
              </a:defRPr>
            </a:pPr>
            <a:endParaRPr dirty="0"/>
          </a:p>
          <a:p>
            <a:pPr lvl="1" indent="0" algn="just" defTabSz="2438400">
              <a:defRPr sz="4100" b="1">
                <a:solidFill>
                  <a:srgbClr val="016E8F"/>
                </a:solidFill>
                <a:latin typeface="Arial"/>
                <a:ea typeface="Arial"/>
                <a:cs typeface="Arial"/>
                <a:sym typeface="Arial"/>
              </a:defRPr>
            </a:pPr>
            <a:r>
              <a:rPr dirty="0" err="1"/>
              <a:t>Engagés</a:t>
            </a:r>
            <a:r>
              <a:rPr dirty="0"/>
              <a:t> pour un monde </a:t>
            </a:r>
            <a:r>
              <a:rPr dirty="0" err="1"/>
              <a:t>meilleur</a:t>
            </a:r>
            <a:endParaRPr dirty="0"/>
          </a:p>
          <a:p>
            <a:pPr lvl="1" indent="0" algn="just" defTabSz="2438400">
              <a:defRPr sz="4100">
                <a:solidFill>
                  <a:srgbClr val="016E8F"/>
                </a:solidFill>
                <a:latin typeface="Arial"/>
                <a:ea typeface="Arial"/>
                <a:cs typeface="Arial"/>
                <a:sym typeface="Arial"/>
              </a:defRPr>
            </a:pPr>
            <a:r>
              <a:rPr dirty="0"/>
              <a:t>Ce format </a:t>
            </a:r>
            <a:r>
              <a:rPr dirty="0" err="1"/>
              <a:t>est</a:t>
            </a:r>
            <a:r>
              <a:rPr dirty="0"/>
              <a:t> </a:t>
            </a:r>
            <a:r>
              <a:rPr dirty="0" err="1"/>
              <a:t>animé</a:t>
            </a:r>
            <a:r>
              <a:rPr dirty="0"/>
              <a:t> par </a:t>
            </a:r>
            <a:r>
              <a:rPr dirty="0" err="1"/>
              <a:t>l’association</a:t>
            </a:r>
            <a:r>
              <a:rPr dirty="0"/>
              <a:t> </a:t>
            </a:r>
            <a:r>
              <a:rPr dirty="0" err="1"/>
              <a:t>Tous</a:t>
            </a:r>
            <a:r>
              <a:rPr dirty="0"/>
              <a:t> </a:t>
            </a:r>
            <a:r>
              <a:rPr dirty="0" err="1"/>
              <a:t>Entreprenants</a:t>
            </a:r>
            <a:r>
              <a:rPr dirty="0"/>
              <a:t> qui </a:t>
            </a:r>
            <a:r>
              <a:rPr dirty="0" err="1"/>
              <a:t>organise</a:t>
            </a:r>
            <a:r>
              <a:rPr dirty="0"/>
              <a:t> </a:t>
            </a:r>
            <a:r>
              <a:rPr dirty="0" err="1"/>
              <a:t>ces</a:t>
            </a:r>
            <a:r>
              <a:rPr dirty="0"/>
              <a:t> </a:t>
            </a:r>
            <a:r>
              <a:rPr dirty="0" err="1"/>
              <a:t>programmes</a:t>
            </a:r>
            <a:r>
              <a:rPr dirty="0"/>
              <a:t> </a:t>
            </a:r>
            <a:r>
              <a:rPr dirty="0" err="1"/>
              <a:t>aujourd’hui</a:t>
            </a:r>
            <a:r>
              <a:rPr dirty="0"/>
              <a:t> sur 3 continents en collaboration </a:t>
            </a:r>
            <a:r>
              <a:rPr dirty="0" err="1"/>
              <a:t>notamment</a:t>
            </a:r>
            <a:r>
              <a:rPr dirty="0"/>
              <a:t> avec </a:t>
            </a:r>
            <a:r>
              <a:rPr dirty="0" err="1"/>
              <a:t>l’Unesco</a:t>
            </a:r>
            <a:r>
              <a:rPr dirty="0"/>
              <a:t>.</a:t>
            </a:r>
          </a:p>
        </p:txBody>
      </p:sp>
      <p:pic>
        <p:nvPicPr>
          <p:cNvPr id="166" name="IMG_4336.png" descr="IMG_4336.png"/>
          <p:cNvPicPr>
            <a:picLocks noChangeAspect="1"/>
          </p:cNvPicPr>
          <p:nvPr/>
        </p:nvPicPr>
        <p:blipFill>
          <a:blip r:embed="rId2"/>
          <a:srcRect b="41623"/>
          <a:stretch>
            <a:fillRect/>
          </a:stretch>
        </p:blipFill>
        <p:spPr>
          <a:xfrm>
            <a:off x="501168" y="338093"/>
            <a:ext cx="9525280" cy="3336342"/>
          </a:xfrm>
          <a:prstGeom prst="rect">
            <a:avLst/>
          </a:prstGeom>
          <a:ln w="12700">
            <a:miter lim="400000"/>
          </a:ln>
        </p:spPr>
      </p:pic>
      <p:pic>
        <p:nvPicPr>
          <p:cNvPr id="167" name="IMG_2068.jpeg" descr="IMG_2068.jpeg"/>
          <p:cNvPicPr>
            <a:picLocks noChangeAspect="1"/>
          </p:cNvPicPr>
          <p:nvPr/>
        </p:nvPicPr>
        <p:blipFill>
          <a:blip r:embed="rId3"/>
          <a:stretch>
            <a:fillRect/>
          </a:stretch>
        </p:blipFill>
        <p:spPr>
          <a:xfrm>
            <a:off x="13166005" y="257192"/>
            <a:ext cx="6411723" cy="4159594"/>
          </a:xfrm>
          <a:prstGeom prst="rect">
            <a:avLst/>
          </a:prstGeom>
          <a:ln w="12700">
            <a:miter lim="400000"/>
          </a:ln>
        </p:spPr>
      </p:pic>
      <p:pic>
        <p:nvPicPr>
          <p:cNvPr id="168" name="IMG_2051.jpeg" descr="IMG_2051.jpeg"/>
          <p:cNvPicPr>
            <a:picLocks noChangeAspect="1"/>
          </p:cNvPicPr>
          <p:nvPr/>
        </p:nvPicPr>
        <p:blipFill>
          <a:blip r:embed="rId4"/>
          <a:stretch>
            <a:fillRect/>
          </a:stretch>
        </p:blipFill>
        <p:spPr>
          <a:xfrm>
            <a:off x="15145604" y="4293821"/>
            <a:ext cx="5641346" cy="3652519"/>
          </a:xfrm>
          <a:prstGeom prst="rect">
            <a:avLst/>
          </a:prstGeom>
          <a:ln w="12700">
            <a:miter lim="400000"/>
          </a:ln>
        </p:spPr>
      </p:pic>
      <p:pic>
        <p:nvPicPr>
          <p:cNvPr id="169" name="IMG_4638.jpeg" descr="IMG_4638.jpeg"/>
          <p:cNvPicPr>
            <a:picLocks noChangeAspect="1"/>
          </p:cNvPicPr>
          <p:nvPr/>
        </p:nvPicPr>
        <p:blipFill>
          <a:blip r:embed="rId5"/>
          <a:stretch>
            <a:fillRect/>
          </a:stretch>
        </p:blipFill>
        <p:spPr>
          <a:xfrm>
            <a:off x="13525296" y="7887683"/>
            <a:ext cx="5693140" cy="4269855"/>
          </a:xfrm>
          <a:prstGeom prst="rect">
            <a:avLst/>
          </a:prstGeom>
          <a:ln w="12700">
            <a:miter lim="400000"/>
          </a:ln>
        </p:spPr>
      </p:pic>
      <p:sp>
        <p:nvSpPr>
          <p:cNvPr id="170" name="Une journée de pédagogie par l’expérience"/>
          <p:cNvSpPr txBox="1"/>
          <p:nvPr/>
        </p:nvSpPr>
        <p:spPr>
          <a:xfrm>
            <a:off x="773747" y="4558358"/>
            <a:ext cx="14154936" cy="681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b="1">
                <a:solidFill>
                  <a:srgbClr val="016E8F"/>
                </a:solidFill>
                <a:latin typeface="Arial"/>
                <a:ea typeface="Arial"/>
                <a:cs typeface="Arial"/>
                <a:sym typeface="Arial"/>
              </a:defRPr>
            </a:pPr>
            <a:r>
              <a:t>Une journée de pédagogie par l’expérience </a:t>
            </a:r>
          </a:p>
        </p:txBody>
      </p:sp>
      <p:pic>
        <p:nvPicPr>
          <p:cNvPr id="171" name="A80456AB-6C2B-4230-9A68-00EA599AADE9-L0-001.jpeg" descr="A80456AB-6C2B-4230-9A68-00EA599AADE9-L0-001.jpeg"/>
          <p:cNvPicPr>
            <a:picLocks noChangeAspect="1"/>
          </p:cNvPicPr>
          <p:nvPr/>
        </p:nvPicPr>
        <p:blipFill>
          <a:blip r:embed="rId6"/>
          <a:stretch>
            <a:fillRect/>
          </a:stretch>
        </p:blipFill>
        <p:spPr>
          <a:xfrm>
            <a:off x="21056993" y="10656250"/>
            <a:ext cx="2578565" cy="2578565"/>
          </a:xfrm>
          <a:prstGeom prst="rect">
            <a:avLst/>
          </a:prstGeom>
          <a:ln w="12700">
            <a:miter lim="400000"/>
          </a:ln>
        </p:spPr>
      </p:pic>
      <p:pic>
        <p:nvPicPr>
          <p:cNvPr id="172" name="IMG_2410.jpeg" descr="IMG_2410.jpeg"/>
          <p:cNvPicPr>
            <a:picLocks noChangeAspect="1"/>
          </p:cNvPicPr>
          <p:nvPr/>
        </p:nvPicPr>
        <p:blipFill>
          <a:blip r:embed="rId7"/>
          <a:srcRect l="2945" t="4346" r="3289" b="2927"/>
          <a:stretch>
            <a:fillRect/>
          </a:stretch>
        </p:blipFill>
        <p:spPr>
          <a:xfrm>
            <a:off x="20600159" y="257192"/>
            <a:ext cx="3492231" cy="3498330"/>
          </a:xfrm>
          <a:custGeom>
            <a:avLst/>
            <a:gdLst/>
            <a:ahLst/>
            <a:cxnLst>
              <a:cxn ang="0">
                <a:pos x="wd2" y="hd2"/>
              </a:cxn>
              <a:cxn ang="5400000">
                <a:pos x="wd2" y="hd2"/>
              </a:cxn>
              <a:cxn ang="10800000">
                <a:pos x="wd2" y="hd2"/>
              </a:cxn>
              <a:cxn ang="16200000">
                <a:pos x="wd2" y="hd2"/>
              </a:cxn>
            </a:cxnLst>
            <a:rect l="0" t="0" r="r" b="b"/>
            <a:pathLst>
              <a:path w="21015" h="21522" extrusionOk="0">
                <a:moveTo>
                  <a:pt x="9971" y="15"/>
                </a:moveTo>
                <a:cubicBezTo>
                  <a:pt x="5541" y="252"/>
                  <a:pt x="1483" y="3304"/>
                  <a:pt x="287" y="7914"/>
                </a:cubicBezTo>
                <a:cubicBezTo>
                  <a:pt x="88" y="8681"/>
                  <a:pt x="-8" y="9790"/>
                  <a:pt x="0" y="10890"/>
                </a:cubicBezTo>
                <a:cubicBezTo>
                  <a:pt x="8" y="11990"/>
                  <a:pt x="120" y="13083"/>
                  <a:pt x="330" y="13818"/>
                </a:cubicBezTo>
                <a:cubicBezTo>
                  <a:pt x="1352" y="17391"/>
                  <a:pt x="4189" y="20201"/>
                  <a:pt x="7769" y="21189"/>
                </a:cubicBezTo>
                <a:cubicBezTo>
                  <a:pt x="8636" y="21428"/>
                  <a:pt x="9545" y="21536"/>
                  <a:pt x="10465" y="21521"/>
                </a:cubicBezTo>
                <a:cubicBezTo>
                  <a:pt x="13225" y="21476"/>
                  <a:pt x="16061" y="20331"/>
                  <a:pt x="17979" y="18364"/>
                </a:cubicBezTo>
                <a:cubicBezTo>
                  <a:pt x="19453" y="16852"/>
                  <a:pt x="20594" y="14457"/>
                  <a:pt x="20912" y="12216"/>
                </a:cubicBezTo>
                <a:cubicBezTo>
                  <a:pt x="21592" y="7409"/>
                  <a:pt x="18840" y="2544"/>
                  <a:pt x="14432" y="762"/>
                </a:cubicBezTo>
                <a:cubicBezTo>
                  <a:pt x="12965" y="169"/>
                  <a:pt x="11448" y="-64"/>
                  <a:pt x="9971" y="15"/>
                </a:cubicBezTo>
                <a:close/>
              </a:path>
            </a:pathLst>
          </a:custGeom>
          <a:ln w="12700">
            <a:miter lim="400000"/>
          </a:ln>
        </p:spPr>
      </p:pic>
      <p:pic>
        <p:nvPicPr>
          <p:cNvPr id="173" name="Image" descr="Image"/>
          <p:cNvPicPr>
            <a:picLocks noChangeAspect="1"/>
          </p:cNvPicPr>
          <p:nvPr/>
        </p:nvPicPr>
        <p:blipFill>
          <a:blip r:embed="rId8"/>
          <a:srcRect l="67417" b="5266"/>
          <a:stretch>
            <a:fillRect/>
          </a:stretch>
        </p:blipFill>
        <p:spPr>
          <a:xfrm>
            <a:off x="19326225" y="8149365"/>
            <a:ext cx="5057646" cy="230378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Une méthodologie testée et validée…"/>
          <p:cNvSpPr txBox="1"/>
          <p:nvPr/>
        </p:nvSpPr>
        <p:spPr>
          <a:xfrm>
            <a:off x="501168" y="8390627"/>
            <a:ext cx="11005136" cy="3069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b="1">
                <a:solidFill>
                  <a:srgbClr val="016E8F"/>
                </a:solidFill>
                <a:latin typeface="Arial"/>
                <a:ea typeface="Arial"/>
                <a:cs typeface="Arial"/>
                <a:sym typeface="Arial"/>
              </a:defRPr>
            </a:pPr>
            <a:r>
              <a:t>Une méthodologie testée et validée</a:t>
            </a:r>
          </a:p>
          <a:p>
            <a:pPr lvl="1" indent="0" algn="just" defTabSz="2438400">
              <a:defRPr sz="4100">
                <a:solidFill>
                  <a:srgbClr val="016E8F"/>
                </a:solidFill>
                <a:latin typeface="Arial"/>
                <a:ea typeface="Arial"/>
                <a:cs typeface="Arial"/>
                <a:sym typeface="Arial"/>
              </a:defRPr>
            </a:pPr>
            <a:r>
              <a:t>Les outils utilisés sont simples et accessibles au plus grand nombre en garantissant à chaque groupe de délivrer une solution désirable, faisable et durable. </a:t>
            </a:r>
          </a:p>
        </p:txBody>
      </p:sp>
      <p:pic>
        <p:nvPicPr>
          <p:cNvPr id="176" name="IMG_4336.png" descr="IMG_4336.png"/>
          <p:cNvPicPr>
            <a:picLocks noChangeAspect="1"/>
          </p:cNvPicPr>
          <p:nvPr/>
        </p:nvPicPr>
        <p:blipFill>
          <a:blip r:embed="rId2"/>
          <a:srcRect b="41623"/>
          <a:stretch>
            <a:fillRect/>
          </a:stretch>
        </p:blipFill>
        <p:spPr>
          <a:xfrm>
            <a:off x="501168" y="338093"/>
            <a:ext cx="9525280" cy="3336342"/>
          </a:xfrm>
          <a:prstGeom prst="rect">
            <a:avLst/>
          </a:prstGeom>
          <a:ln w="12700">
            <a:miter lim="400000"/>
          </a:ln>
        </p:spPr>
      </p:pic>
      <p:sp>
        <p:nvSpPr>
          <p:cNvPr id="177" name="Comment ça marche ?…"/>
          <p:cNvSpPr txBox="1"/>
          <p:nvPr/>
        </p:nvSpPr>
        <p:spPr>
          <a:xfrm>
            <a:off x="501168" y="4087417"/>
            <a:ext cx="14154936" cy="3665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b="1">
                <a:solidFill>
                  <a:srgbClr val="016E8F"/>
                </a:solidFill>
                <a:latin typeface="Arial"/>
                <a:ea typeface="Arial"/>
                <a:cs typeface="Arial"/>
                <a:sym typeface="Arial"/>
              </a:defRPr>
            </a:pPr>
            <a:r>
              <a:t>Comment ça marche ?</a:t>
            </a:r>
          </a:p>
          <a:p>
            <a:pPr lvl="1" indent="0" algn="just" defTabSz="2438400">
              <a:defRPr sz="4100">
                <a:solidFill>
                  <a:srgbClr val="016E8F"/>
                </a:solidFill>
                <a:latin typeface="Arial"/>
                <a:ea typeface="Arial"/>
                <a:cs typeface="Arial"/>
                <a:sym typeface="Arial"/>
              </a:defRPr>
            </a:pPr>
            <a:r>
              <a:t>Chaque classe participante est divisée en groupe de 4 ou 5 lycéens qui vont décider de créer une entreprise innovante fictive basée sur un produit ou un service innovant.</a:t>
            </a:r>
          </a:p>
          <a:p>
            <a:pPr lvl="1" indent="0" algn="just" defTabSz="2438400">
              <a:defRPr sz="4100">
                <a:solidFill>
                  <a:srgbClr val="016E8F"/>
                </a:solidFill>
                <a:latin typeface="Arial"/>
                <a:ea typeface="Arial"/>
                <a:cs typeface="Arial"/>
                <a:sym typeface="Arial"/>
              </a:defRPr>
            </a:pPr>
            <a:r>
              <a:t>Ils sont accompagnés pour cela par des coaches en ligne, mais aussi en présentiel dans leur classe.</a:t>
            </a:r>
          </a:p>
        </p:txBody>
      </p:sp>
      <p:pic>
        <p:nvPicPr>
          <p:cNvPr id="178" name="A80456AB-6C2B-4230-9A68-00EA599AADE9-L0-001.jpeg" descr="A80456AB-6C2B-4230-9A68-00EA599AADE9-L0-001.jpeg"/>
          <p:cNvPicPr>
            <a:picLocks noChangeAspect="1"/>
          </p:cNvPicPr>
          <p:nvPr/>
        </p:nvPicPr>
        <p:blipFill>
          <a:blip r:embed="rId3"/>
          <a:stretch>
            <a:fillRect/>
          </a:stretch>
        </p:blipFill>
        <p:spPr>
          <a:xfrm>
            <a:off x="21056993" y="10656250"/>
            <a:ext cx="2578565" cy="2578565"/>
          </a:xfrm>
          <a:prstGeom prst="rect">
            <a:avLst/>
          </a:prstGeom>
          <a:ln w="12700">
            <a:miter lim="400000"/>
          </a:ln>
        </p:spPr>
      </p:pic>
      <p:pic>
        <p:nvPicPr>
          <p:cNvPr id="179" name="Capture d’écran 2018-02-02 à 18.19.13.png" descr="Capture d’écran 2018-02-02 à 18.19.13.png"/>
          <p:cNvPicPr>
            <a:picLocks noChangeAspect="1"/>
          </p:cNvPicPr>
          <p:nvPr/>
        </p:nvPicPr>
        <p:blipFill>
          <a:blip r:embed="rId4"/>
          <a:stretch>
            <a:fillRect/>
          </a:stretch>
        </p:blipFill>
        <p:spPr>
          <a:xfrm>
            <a:off x="15751592" y="502125"/>
            <a:ext cx="8632408" cy="7473371"/>
          </a:xfrm>
          <a:prstGeom prst="rect">
            <a:avLst/>
          </a:prstGeom>
          <a:ln w="12700">
            <a:miter lim="400000"/>
          </a:ln>
        </p:spPr>
      </p:pic>
      <p:pic>
        <p:nvPicPr>
          <p:cNvPr id="180" name="Image" descr="Image"/>
          <p:cNvPicPr>
            <a:picLocks noChangeAspect="1"/>
          </p:cNvPicPr>
          <p:nvPr/>
        </p:nvPicPr>
        <p:blipFill>
          <a:blip r:embed="rId5"/>
          <a:stretch>
            <a:fillRect/>
          </a:stretch>
        </p:blipFill>
        <p:spPr>
          <a:xfrm>
            <a:off x="14232397" y="8048561"/>
            <a:ext cx="6160386" cy="410897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G_4336.png" descr="IMG_4336.png"/>
          <p:cNvPicPr>
            <a:picLocks noChangeAspect="1"/>
          </p:cNvPicPr>
          <p:nvPr/>
        </p:nvPicPr>
        <p:blipFill>
          <a:blip r:embed="rId2"/>
          <a:srcRect b="41623"/>
          <a:stretch>
            <a:fillRect/>
          </a:stretch>
        </p:blipFill>
        <p:spPr>
          <a:xfrm>
            <a:off x="501168" y="338093"/>
            <a:ext cx="9525280" cy="3336342"/>
          </a:xfrm>
          <a:prstGeom prst="rect">
            <a:avLst/>
          </a:prstGeom>
          <a:ln w="12700">
            <a:miter lim="400000"/>
          </a:ln>
        </p:spPr>
      </p:pic>
      <p:sp>
        <p:nvSpPr>
          <p:cNvPr id="183" name="Les étapes de l’organisation…"/>
          <p:cNvSpPr txBox="1"/>
          <p:nvPr/>
        </p:nvSpPr>
        <p:spPr>
          <a:xfrm>
            <a:off x="501168" y="4400160"/>
            <a:ext cx="14154936" cy="6650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b="1">
                <a:solidFill>
                  <a:srgbClr val="016E8F"/>
                </a:solidFill>
                <a:latin typeface="Arial"/>
                <a:ea typeface="Arial"/>
                <a:cs typeface="Arial"/>
                <a:sym typeface="Arial"/>
              </a:defRPr>
            </a:pPr>
            <a:r>
              <a:t>Les étapes de l’organisation </a:t>
            </a:r>
          </a:p>
          <a:p>
            <a:pPr lvl="1" indent="0" algn="just" defTabSz="2438400">
              <a:defRPr sz="4100" b="1">
                <a:solidFill>
                  <a:srgbClr val="016E8F"/>
                </a:solidFill>
                <a:latin typeface="Arial"/>
                <a:ea typeface="Arial"/>
                <a:cs typeface="Arial"/>
                <a:sym typeface="Arial"/>
              </a:defRPr>
            </a:pPr>
            <a:r>
              <a:t>Avant : se préparer</a:t>
            </a:r>
          </a:p>
          <a:p>
            <a:pPr lvl="1" indent="0" algn="just" defTabSz="2438400">
              <a:defRPr sz="4100">
                <a:solidFill>
                  <a:srgbClr val="016E8F"/>
                </a:solidFill>
                <a:latin typeface="Arial"/>
                <a:ea typeface="Arial"/>
                <a:cs typeface="Arial"/>
                <a:sym typeface="Arial"/>
              </a:defRPr>
            </a:pPr>
            <a:r>
              <a:t>Chaque enseignant participant est invité à une visioconférence où l’ensemble du processus lui est détaillé très simplement. Chaque élève participant accède à un test de personnalité permettant de créer des groupes mixtes fille/garçon et de compétences.</a:t>
            </a:r>
          </a:p>
          <a:p>
            <a:pPr lvl="1" indent="0" algn="just" defTabSz="2438400">
              <a:defRPr sz="4100">
                <a:solidFill>
                  <a:srgbClr val="016E8F"/>
                </a:solidFill>
                <a:latin typeface="Arial"/>
                <a:ea typeface="Arial"/>
                <a:cs typeface="Arial"/>
                <a:sym typeface="Arial"/>
              </a:defRPr>
            </a:pPr>
            <a:r>
              <a:t>Le lycée peut inviter des parents d’élèves à coacher en ligne, ils sont équipés pour cela d’un mail d’invitation, et d’un lien visioconférence qui leur est réservé pour là aussi expliquer très simplement le processus. </a:t>
            </a:r>
          </a:p>
        </p:txBody>
      </p:sp>
      <p:pic>
        <p:nvPicPr>
          <p:cNvPr id="184" name="A80456AB-6C2B-4230-9A68-00EA599AADE9-L0-001.jpeg" descr="A80456AB-6C2B-4230-9A68-00EA599AADE9-L0-001.jpeg"/>
          <p:cNvPicPr>
            <a:picLocks noChangeAspect="1"/>
          </p:cNvPicPr>
          <p:nvPr/>
        </p:nvPicPr>
        <p:blipFill>
          <a:blip r:embed="rId3"/>
          <a:stretch>
            <a:fillRect/>
          </a:stretch>
        </p:blipFill>
        <p:spPr>
          <a:xfrm>
            <a:off x="21056993" y="10656250"/>
            <a:ext cx="2578565" cy="2578565"/>
          </a:xfrm>
          <a:prstGeom prst="rect">
            <a:avLst/>
          </a:prstGeom>
          <a:ln w="12700">
            <a:miter lim="400000"/>
          </a:ln>
        </p:spPr>
      </p:pic>
      <p:pic>
        <p:nvPicPr>
          <p:cNvPr id="185" name="IMG_2444.jpeg" descr="IMG_2444.jpeg"/>
          <p:cNvPicPr>
            <a:picLocks noChangeAspect="1"/>
          </p:cNvPicPr>
          <p:nvPr/>
        </p:nvPicPr>
        <p:blipFill>
          <a:blip r:embed="rId4"/>
          <a:stretch>
            <a:fillRect/>
          </a:stretch>
        </p:blipFill>
        <p:spPr>
          <a:xfrm>
            <a:off x="16149826" y="1336749"/>
            <a:ext cx="7473032" cy="5268324"/>
          </a:xfrm>
          <a:prstGeom prst="rect">
            <a:avLst/>
          </a:prstGeom>
          <a:ln w="25400">
            <a:solidFill>
              <a:srgbClr val="000000"/>
            </a:solidFill>
            <a:miter lim="400000"/>
          </a:ln>
        </p:spPr>
      </p:pic>
      <p:pic>
        <p:nvPicPr>
          <p:cNvPr id="186" name="Image" descr="Image"/>
          <p:cNvPicPr>
            <a:picLocks noChangeAspect="1"/>
          </p:cNvPicPr>
          <p:nvPr/>
        </p:nvPicPr>
        <p:blipFill>
          <a:blip r:embed="rId5"/>
          <a:stretch>
            <a:fillRect/>
          </a:stretch>
        </p:blipFill>
        <p:spPr>
          <a:xfrm>
            <a:off x="15883810" y="7468820"/>
            <a:ext cx="5841787" cy="389647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G_4336.png" descr="IMG_4336.png"/>
          <p:cNvPicPr>
            <a:picLocks noChangeAspect="1"/>
          </p:cNvPicPr>
          <p:nvPr/>
        </p:nvPicPr>
        <p:blipFill>
          <a:blip r:embed="rId2"/>
          <a:srcRect b="41623"/>
          <a:stretch>
            <a:fillRect/>
          </a:stretch>
        </p:blipFill>
        <p:spPr>
          <a:xfrm>
            <a:off x="501168" y="338093"/>
            <a:ext cx="9525280" cy="3336342"/>
          </a:xfrm>
          <a:prstGeom prst="rect">
            <a:avLst/>
          </a:prstGeom>
          <a:ln w="12700">
            <a:miter lim="400000"/>
          </a:ln>
        </p:spPr>
      </p:pic>
      <p:sp>
        <p:nvSpPr>
          <p:cNvPr id="189" name="Les 3 étapes de l’organisation…"/>
          <p:cNvSpPr txBox="1"/>
          <p:nvPr/>
        </p:nvSpPr>
        <p:spPr>
          <a:xfrm>
            <a:off x="501168" y="3803259"/>
            <a:ext cx="14154936" cy="7844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b="1">
                <a:solidFill>
                  <a:srgbClr val="016E8F"/>
                </a:solidFill>
                <a:latin typeface="Arial"/>
                <a:ea typeface="Arial"/>
                <a:cs typeface="Arial"/>
                <a:sym typeface="Arial"/>
              </a:defRPr>
            </a:pPr>
            <a:r>
              <a:t>Les 3 étapes de l’organisation </a:t>
            </a:r>
          </a:p>
          <a:p>
            <a:pPr lvl="1" indent="0" algn="just" defTabSz="2438400">
              <a:defRPr sz="4100" b="1">
                <a:solidFill>
                  <a:srgbClr val="016E8F"/>
                </a:solidFill>
                <a:latin typeface="Arial"/>
                <a:ea typeface="Arial"/>
                <a:cs typeface="Arial"/>
                <a:sym typeface="Arial"/>
              </a:defRPr>
            </a:pPr>
            <a:r>
              <a:t>Les conditions d’organisation </a:t>
            </a:r>
          </a:p>
          <a:p>
            <a:pPr lvl="1" indent="0" algn="just" defTabSz="2438400">
              <a:defRPr sz="4100" b="1">
                <a:solidFill>
                  <a:srgbClr val="016E8F"/>
                </a:solidFill>
                <a:latin typeface="Arial"/>
                <a:ea typeface="Arial"/>
                <a:cs typeface="Arial"/>
                <a:sym typeface="Arial"/>
              </a:defRPr>
            </a:pPr>
            <a:endParaRPr/>
          </a:p>
          <a:p>
            <a:pPr lvl="1" indent="0" algn="just" defTabSz="2438400">
              <a:defRPr sz="4100">
                <a:solidFill>
                  <a:srgbClr val="016E8F"/>
                </a:solidFill>
                <a:latin typeface="Arial"/>
                <a:ea typeface="Arial"/>
                <a:cs typeface="Arial"/>
                <a:sym typeface="Arial"/>
              </a:defRPr>
            </a:pPr>
            <a:r>
              <a:t>Les équipes sont réunies dans des salles de classe classiques ou des salles informatiques pour une liaison visioconférence si les équipes n’ont pas de matériel informatique personnel. </a:t>
            </a:r>
          </a:p>
          <a:p>
            <a:pPr lvl="1" indent="0" algn="just" defTabSz="2438400">
              <a:defRPr sz="4100">
                <a:solidFill>
                  <a:srgbClr val="016E8F"/>
                </a:solidFill>
                <a:latin typeface="Arial"/>
                <a:ea typeface="Arial"/>
                <a:cs typeface="Arial"/>
                <a:sym typeface="Arial"/>
              </a:defRPr>
            </a:pPr>
            <a:r>
              <a:t>Les enseignants conservent leur rôle pédagogique en veillant à l’avancée des groupes en collaboration avec les animateurs et coaches à distance. </a:t>
            </a:r>
          </a:p>
          <a:p>
            <a:pPr lvl="1" indent="0" algn="just" defTabSz="2438400">
              <a:defRPr sz="4100">
                <a:solidFill>
                  <a:srgbClr val="016E8F"/>
                </a:solidFill>
                <a:latin typeface="Arial"/>
                <a:ea typeface="Arial"/>
                <a:cs typeface="Arial"/>
                <a:sym typeface="Arial"/>
              </a:defRPr>
            </a:pPr>
            <a:r>
              <a:t>La journée respecte les horaires de chaque établissement, pause repas y compris.</a:t>
            </a:r>
          </a:p>
        </p:txBody>
      </p:sp>
      <p:pic>
        <p:nvPicPr>
          <p:cNvPr id="190" name="A80456AB-6C2B-4230-9A68-00EA599AADE9-L0-001.jpeg" descr="A80456AB-6C2B-4230-9A68-00EA599AADE9-L0-001.jpeg"/>
          <p:cNvPicPr>
            <a:picLocks noChangeAspect="1"/>
          </p:cNvPicPr>
          <p:nvPr/>
        </p:nvPicPr>
        <p:blipFill>
          <a:blip r:embed="rId3"/>
          <a:stretch>
            <a:fillRect/>
          </a:stretch>
        </p:blipFill>
        <p:spPr>
          <a:xfrm>
            <a:off x="21056993" y="10656250"/>
            <a:ext cx="2578565" cy="2578565"/>
          </a:xfrm>
          <a:prstGeom prst="rect">
            <a:avLst/>
          </a:prstGeom>
          <a:ln w="12700">
            <a:miter lim="400000"/>
          </a:ln>
        </p:spPr>
      </p:pic>
      <p:pic>
        <p:nvPicPr>
          <p:cNvPr id="191" name="Image" descr="Image"/>
          <p:cNvPicPr>
            <a:picLocks noChangeAspect="1"/>
          </p:cNvPicPr>
          <p:nvPr/>
        </p:nvPicPr>
        <p:blipFill>
          <a:blip r:embed="rId4"/>
          <a:stretch>
            <a:fillRect/>
          </a:stretch>
        </p:blipFill>
        <p:spPr>
          <a:xfrm>
            <a:off x="15761337" y="755105"/>
            <a:ext cx="8150247" cy="543621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G_4336.png" descr="IMG_4336.png"/>
          <p:cNvPicPr>
            <a:picLocks noChangeAspect="1"/>
          </p:cNvPicPr>
          <p:nvPr/>
        </p:nvPicPr>
        <p:blipFill>
          <a:blip r:embed="rId2"/>
          <a:srcRect b="41623"/>
          <a:stretch>
            <a:fillRect/>
          </a:stretch>
        </p:blipFill>
        <p:spPr>
          <a:xfrm>
            <a:off x="501168" y="338093"/>
            <a:ext cx="9525280" cy="3336342"/>
          </a:xfrm>
          <a:prstGeom prst="rect">
            <a:avLst/>
          </a:prstGeom>
          <a:ln w="12700">
            <a:miter lim="400000"/>
          </a:ln>
        </p:spPr>
      </p:pic>
      <p:sp>
        <p:nvSpPr>
          <p:cNvPr id="194" name="Les 3 étapes de l’organisation…"/>
          <p:cNvSpPr txBox="1"/>
          <p:nvPr/>
        </p:nvSpPr>
        <p:spPr>
          <a:xfrm>
            <a:off x="501168" y="4227232"/>
            <a:ext cx="14154936" cy="78442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1" indent="0" algn="just" defTabSz="2438400">
              <a:defRPr sz="4100" b="1">
                <a:solidFill>
                  <a:srgbClr val="016E8F"/>
                </a:solidFill>
                <a:latin typeface="Arial"/>
                <a:ea typeface="Arial"/>
                <a:cs typeface="Arial"/>
                <a:sym typeface="Arial"/>
              </a:defRPr>
            </a:pPr>
            <a:r>
              <a:t>Les 3 étapes de l’organisation </a:t>
            </a:r>
          </a:p>
          <a:p>
            <a:pPr lvl="1" indent="0" algn="just" defTabSz="2438400">
              <a:defRPr sz="4100" b="1">
                <a:solidFill>
                  <a:srgbClr val="016E8F"/>
                </a:solidFill>
                <a:latin typeface="Arial"/>
                <a:ea typeface="Arial"/>
                <a:cs typeface="Arial"/>
                <a:sym typeface="Arial"/>
              </a:defRPr>
            </a:pPr>
            <a:r>
              <a:t>Le jury Final </a:t>
            </a:r>
          </a:p>
          <a:p>
            <a:pPr lvl="1" indent="0" algn="just" defTabSz="2438400">
              <a:defRPr sz="4100" b="1">
                <a:solidFill>
                  <a:srgbClr val="016E8F"/>
                </a:solidFill>
                <a:latin typeface="Arial"/>
                <a:ea typeface="Arial"/>
                <a:cs typeface="Arial"/>
                <a:sym typeface="Arial"/>
              </a:defRPr>
            </a:pPr>
            <a:endParaRPr/>
          </a:p>
          <a:p>
            <a:pPr lvl="1" indent="0" algn="just" defTabSz="2438400">
              <a:defRPr sz="4100">
                <a:solidFill>
                  <a:srgbClr val="016E8F"/>
                </a:solidFill>
                <a:latin typeface="Arial"/>
                <a:ea typeface="Arial"/>
                <a:cs typeface="Arial"/>
                <a:sym typeface="Arial"/>
              </a:defRPr>
            </a:pPr>
            <a:r>
              <a:t>Chaque équipe suit un guide en ligne lui permettant d’apprendre à présenter un projet avec conviction. </a:t>
            </a:r>
          </a:p>
          <a:p>
            <a:pPr lvl="1" indent="0" algn="just" defTabSz="2438400">
              <a:defRPr sz="4100">
                <a:solidFill>
                  <a:srgbClr val="016E8F"/>
                </a:solidFill>
                <a:latin typeface="Arial"/>
                <a:ea typeface="Arial"/>
                <a:cs typeface="Arial"/>
                <a:sym typeface="Arial"/>
              </a:defRPr>
            </a:pPr>
            <a:r>
              <a:t>Chaque classe définit ensuite son champion qui pourra la représenter en ligne dans une grande finale de territoire.</a:t>
            </a:r>
          </a:p>
          <a:p>
            <a:pPr lvl="1" indent="0" algn="just" defTabSz="2438400">
              <a:defRPr sz="4100">
                <a:solidFill>
                  <a:srgbClr val="016E8F"/>
                </a:solidFill>
                <a:latin typeface="Arial"/>
                <a:ea typeface="Arial"/>
                <a:cs typeface="Arial"/>
                <a:sym typeface="Arial"/>
              </a:defRPr>
            </a:pPr>
            <a:r>
              <a:t>Les lauréats seront invités à présenter leur projet lors d’un moment de convivialité lors du concours entreprises de la Startup est dans le pré des 31 mars et 1 avril.</a:t>
            </a:r>
          </a:p>
          <a:p>
            <a:pPr lvl="1" indent="0" algn="just" defTabSz="2438400">
              <a:defRPr sz="4100">
                <a:solidFill>
                  <a:srgbClr val="016E8F"/>
                </a:solidFill>
                <a:latin typeface="Arial"/>
                <a:ea typeface="Arial"/>
                <a:cs typeface="Arial"/>
                <a:sym typeface="Arial"/>
              </a:defRPr>
            </a:pPr>
            <a:r>
              <a:t>Chaque participant reçoit un diplôme de participation valorisant son parcours et projet.</a:t>
            </a:r>
          </a:p>
        </p:txBody>
      </p:sp>
      <p:pic>
        <p:nvPicPr>
          <p:cNvPr id="195" name="A80456AB-6C2B-4230-9A68-00EA599AADE9-L0-001.jpeg" descr="A80456AB-6C2B-4230-9A68-00EA599AADE9-L0-001.jpeg"/>
          <p:cNvPicPr>
            <a:picLocks noChangeAspect="1"/>
          </p:cNvPicPr>
          <p:nvPr/>
        </p:nvPicPr>
        <p:blipFill>
          <a:blip r:embed="rId3"/>
          <a:stretch>
            <a:fillRect/>
          </a:stretch>
        </p:blipFill>
        <p:spPr>
          <a:xfrm>
            <a:off x="21056993" y="10656250"/>
            <a:ext cx="2578565" cy="2578565"/>
          </a:xfrm>
          <a:prstGeom prst="rect">
            <a:avLst/>
          </a:prstGeom>
          <a:ln w="12700">
            <a:miter lim="400000"/>
          </a:ln>
        </p:spPr>
      </p:pic>
      <p:pic>
        <p:nvPicPr>
          <p:cNvPr id="196" name="Image" descr="Image"/>
          <p:cNvPicPr>
            <a:picLocks noChangeAspect="1"/>
          </p:cNvPicPr>
          <p:nvPr/>
        </p:nvPicPr>
        <p:blipFill>
          <a:blip r:embed="rId4"/>
          <a:stretch>
            <a:fillRect/>
          </a:stretch>
        </p:blipFill>
        <p:spPr>
          <a:xfrm>
            <a:off x="15852545" y="792462"/>
            <a:ext cx="7407998" cy="4933843"/>
          </a:xfrm>
          <a:prstGeom prst="rect">
            <a:avLst/>
          </a:prstGeom>
          <a:ln w="12700">
            <a:miter lim="400000"/>
          </a:ln>
        </p:spPr>
      </p:pic>
      <p:pic>
        <p:nvPicPr>
          <p:cNvPr id="197" name="IMG_4354.jpeg" descr="IMG_4354.jpeg"/>
          <p:cNvPicPr>
            <a:picLocks noChangeAspect="1"/>
          </p:cNvPicPr>
          <p:nvPr/>
        </p:nvPicPr>
        <p:blipFill>
          <a:blip r:embed="rId5"/>
          <a:stretch>
            <a:fillRect/>
          </a:stretch>
        </p:blipFill>
        <p:spPr>
          <a:xfrm>
            <a:off x="17637379" y="6858000"/>
            <a:ext cx="5285776" cy="3672764"/>
          </a:xfrm>
          <a:prstGeom prst="rect">
            <a:avLst/>
          </a:prstGeom>
          <a:ln w="25400">
            <a:solidFill>
              <a:srgbClr val="FFFFFF"/>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MG_4336.png" descr="IMG_4336.png"/>
          <p:cNvPicPr>
            <a:picLocks noChangeAspect="1"/>
          </p:cNvPicPr>
          <p:nvPr/>
        </p:nvPicPr>
        <p:blipFill>
          <a:blip r:embed="rId2"/>
          <a:srcRect b="41623"/>
          <a:stretch>
            <a:fillRect/>
          </a:stretch>
        </p:blipFill>
        <p:spPr>
          <a:xfrm>
            <a:off x="501168" y="338093"/>
            <a:ext cx="9525280" cy="3336342"/>
          </a:xfrm>
          <a:prstGeom prst="rect">
            <a:avLst/>
          </a:prstGeom>
          <a:ln w="12700">
            <a:miter lim="400000"/>
          </a:ln>
        </p:spPr>
      </p:pic>
      <p:sp>
        <p:nvSpPr>
          <p:cNvPr id="200" name="Comment participer ?…"/>
          <p:cNvSpPr txBox="1"/>
          <p:nvPr/>
        </p:nvSpPr>
        <p:spPr>
          <a:xfrm>
            <a:off x="501168" y="3729845"/>
            <a:ext cx="15956985" cy="9520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lvl="1" indent="0" algn="just" defTabSz="2438400">
              <a:defRPr sz="3600" b="1">
                <a:solidFill>
                  <a:srgbClr val="016E8F"/>
                </a:solidFill>
                <a:latin typeface="Arial"/>
                <a:ea typeface="Arial"/>
                <a:cs typeface="Arial"/>
                <a:sym typeface="Arial"/>
              </a:defRPr>
            </a:pPr>
            <a:r>
              <a:rPr dirty="0"/>
              <a:t>Comment </a:t>
            </a:r>
            <a:r>
              <a:rPr dirty="0" err="1"/>
              <a:t>participer</a:t>
            </a:r>
            <a:r>
              <a:rPr dirty="0"/>
              <a:t> ?</a:t>
            </a:r>
            <a:endParaRPr lang="fr-FR" dirty="0"/>
          </a:p>
          <a:p>
            <a:pPr lvl="1" indent="0" algn="just" defTabSz="2438400">
              <a:defRPr sz="3600" b="1">
                <a:solidFill>
                  <a:srgbClr val="016E8F"/>
                </a:solidFill>
                <a:latin typeface="Arial"/>
                <a:ea typeface="Arial"/>
                <a:cs typeface="Arial"/>
                <a:sym typeface="Arial"/>
              </a:defRPr>
            </a:pPr>
            <a:endParaRPr dirty="0"/>
          </a:p>
          <a:p>
            <a:pPr lvl="1" indent="0" algn="just" defTabSz="2438400">
              <a:defRPr sz="3600">
                <a:solidFill>
                  <a:srgbClr val="016E8F"/>
                </a:solidFill>
                <a:latin typeface="Arial"/>
                <a:ea typeface="Arial"/>
                <a:cs typeface="Arial"/>
                <a:sym typeface="Arial"/>
              </a:defRPr>
            </a:pPr>
            <a:r>
              <a:rPr dirty="0" err="1"/>
              <a:t>Rejoignez</a:t>
            </a:r>
            <a:r>
              <a:rPr dirty="0"/>
              <a:t>-nous en </a:t>
            </a:r>
            <a:r>
              <a:rPr dirty="0" err="1"/>
              <a:t>vous</a:t>
            </a:r>
            <a:r>
              <a:rPr dirty="0"/>
              <a:t> </a:t>
            </a:r>
            <a:r>
              <a:rPr dirty="0" err="1"/>
              <a:t>connectant</a:t>
            </a:r>
            <a:r>
              <a:rPr dirty="0"/>
              <a:t> à la </a:t>
            </a:r>
            <a:r>
              <a:rPr dirty="0" err="1"/>
              <a:t>visioconférence</a:t>
            </a:r>
            <a:r>
              <a:rPr dirty="0"/>
              <a:t> qui aura lieu le </a:t>
            </a:r>
            <a:r>
              <a:rPr lang="fr-FR" i="1" dirty="0">
                <a:highlight>
                  <a:srgbClr val="FFFF00"/>
                </a:highlight>
              </a:rPr>
              <a:t>vendredi 10 décembre 2021 de 11h à 12h</a:t>
            </a:r>
            <a:r>
              <a:rPr lang="fr-FR" b="1" i="1" dirty="0"/>
              <a:t>.</a:t>
            </a:r>
            <a:endParaRPr b="1" i="1" dirty="0"/>
          </a:p>
          <a:p>
            <a:pPr lvl="1" indent="0" algn="just" defTabSz="2438400">
              <a:defRPr sz="3600">
                <a:solidFill>
                  <a:srgbClr val="016E8F"/>
                </a:solidFill>
                <a:latin typeface="Arial"/>
                <a:ea typeface="Arial"/>
                <a:cs typeface="Arial"/>
                <a:sym typeface="Arial"/>
              </a:defRPr>
            </a:pPr>
            <a:r>
              <a:rPr lang="fr-FR" dirty="0"/>
              <a:t>Nous vous présenterons le projet.</a:t>
            </a:r>
          </a:p>
          <a:p>
            <a:pPr lvl="1" indent="0" algn="just" defTabSz="2438400">
              <a:defRPr sz="3600">
                <a:solidFill>
                  <a:srgbClr val="016E8F"/>
                </a:solidFill>
                <a:latin typeface="Arial"/>
                <a:ea typeface="Arial"/>
                <a:cs typeface="Arial"/>
                <a:sym typeface="Arial"/>
              </a:defRPr>
            </a:pPr>
            <a:r>
              <a:rPr lang="fr-FR" dirty="0"/>
              <a:t>Date du concours « La Start up est dans le pré Junior » : </a:t>
            </a:r>
            <a:r>
              <a:rPr lang="fr-FR" i="1" dirty="0">
                <a:highlight>
                  <a:srgbClr val="FFFF00"/>
                </a:highlight>
              </a:rPr>
              <a:t>vendredi 4 février 2022. </a:t>
            </a:r>
          </a:p>
          <a:p>
            <a:pPr lvl="1" indent="0" algn="just" defTabSz="2438400">
              <a:defRPr sz="3600">
                <a:solidFill>
                  <a:srgbClr val="016E8F"/>
                </a:solidFill>
                <a:latin typeface="Arial"/>
                <a:ea typeface="Arial"/>
                <a:cs typeface="Arial"/>
                <a:sym typeface="Arial"/>
              </a:defRPr>
            </a:pPr>
            <a:r>
              <a:rPr dirty="0"/>
              <a:t>Ce </a:t>
            </a:r>
            <a:r>
              <a:rPr dirty="0" err="1"/>
              <a:t>programme</a:t>
            </a:r>
            <a:r>
              <a:rPr dirty="0"/>
              <a:t> </a:t>
            </a:r>
            <a:r>
              <a:rPr dirty="0" err="1"/>
              <a:t>est</a:t>
            </a:r>
            <a:r>
              <a:rPr dirty="0"/>
              <a:t> </a:t>
            </a:r>
            <a:r>
              <a:rPr dirty="0" err="1"/>
              <a:t>totalement</a:t>
            </a:r>
            <a:r>
              <a:rPr dirty="0"/>
              <a:t> </a:t>
            </a:r>
            <a:r>
              <a:rPr dirty="0" err="1"/>
              <a:t>gratuit</a:t>
            </a:r>
            <a:r>
              <a:rPr lang="fr-FR" dirty="0"/>
              <a:t> et</a:t>
            </a:r>
            <a:r>
              <a:rPr dirty="0"/>
              <a:t> </a:t>
            </a:r>
            <a:r>
              <a:rPr dirty="0" err="1"/>
              <a:t>offert</a:t>
            </a:r>
            <a:r>
              <a:rPr dirty="0"/>
              <a:t> par le </a:t>
            </a:r>
            <a:r>
              <a:rPr dirty="0" err="1"/>
              <a:t>Pôle</a:t>
            </a:r>
            <a:r>
              <a:rPr dirty="0"/>
              <a:t> Territorial Sud Gironde.</a:t>
            </a:r>
          </a:p>
          <a:p>
            <a:pPr lvl="1" indent="0" algn="just" defTabSz="2438400">
              <a:defRPr sz="3600">
                <a:solidFill>
                  <a:srgbClr val="016E8F"/>
                </a:solidFill>
                <a:latin typeface="Arial"/>
                <a:ea typeface="Arial"/>
                <a:cs typeface="Arial"/>
                <a:sym typeface="Arial"/>
              </a:defRPr>
            </a:pPr>
            <a:r>
              <a:rPr dirty="0" err="1"/>
              <a:t>L’association</a:t>
            </a:r>
            <a:r>
              <a:rPr dirty="0"/>
              <a:t> </a:t>
            </a:r>
            <a:r>
              <a:rPr dirty="0" err="1"/>
              <a:t>Tous</a:t>
            </a:r>
            <a:r>
              <a:rPr dirty="0"/>
              <a:t> </a:t>
            </a:r>
            <a:r>
              <a:rPr dirty="0" err="1"/>
              <a:t>Entreprenants</a:t>
            </a:r>
            <a:r>
              <a:rPr dirty="0"/>
              <a:t> a </a:t>
            </a:r>
            <a:r>
              <a:rPr dirty="0" err="1"/>
              <a:t>formé</a:t>
            </a:r>
            <a:r>
              <a:rPr dirty="0"/>
              <a:t> plus de 25000 </a:t>
            </a:r>
            <a:r>
              <a:rPr dirty="0" err="1"/>
              <a:t>jeunes</a:t>
            </a:r>
            <a:r>
              <a:rPr dirty="0"/>
              <a:t> </a:t>
            </a:r>
            <a:r>
              <a:rPr dirty="0" err="1"/>
              <a:t>depuis</a:t>
            </a:r>
            <a:r>
              <a:rPr dirty="0"/>
              <a:t> 2014 et </a:t>
            </a:r>
            <a:r>
              <a:rPr dirty="0" err="1"/>
              <a:t>travaille</a:t>
            </a:r>
            <a:r>
              <a:rPr dirty="0"/>
              <a:t> </a:t>
            </a:r>
            <a:r>
              <a:rPr dirty="0" err="1"/>
              <a:t>quotidiennement</a:t>
            </a:r>
            <a:r>
              <a:rPr dirty="0"/>
              <a:t> avec des </a:t>
            </a:r>
            <a:r>
              <a:rPr dirty="0" err="1"/>
              <a:t>établissements</a:t>
            </a:r>
            <a:r>
              <a:rPr dirty="0"/>
              <a:t> en France, en Afrique et aux </a:t>
            </a:r>
            <a:r>
              <a:rPr dirty="0" err="1"/>
              <a:t>Etats</a:t>
            </a:r>
            <a:r>
              <a:rPr dirty="0"/>
              <a:t>-Unis</a:t>
            </a:r>
            <a:r>
              <a:rPr lang="fr-FR" dirty="0"/>
              <a:t> : </a:t>
            </a:r>
            <a:r>
              <a:rPr lang="fr-FR" dirty="0">
                <a:hlinkClick r:id="rId3"/>
              </a:rPr>
              <a:t>www.tous-entreprenants.org</a:t>
            </a:r>
            <a:endParaRPr lang="fr-FR" dirty="0"/>
          </a:p>
          <a:p>
            <a:pPr lvl="1" indent="0" algn="just" defTabSz="2438400">
              <a:defRPr sz="3600">
                <a:solidFill>
                  <a:srgbClr val="016E8F"/>
                </a:solidFill>
                <a:latin typeface="Arial"/>
                <a:ea typeface="Arial"/>
                <a:cs typeface="Arial"/>
                <a:sym typeface="Arial"/>
              </a:defRPr>
            </a:pPr>
            <a:endParaRPr u="sng" dirty="0">
              <a:hlinkClick r:id="rId4"/>
            </a:endParaRPr>
          </a:p>
          <a:p>
            <a:pPr lvl="1" indent="0" algn="just" defTabSz="2438400">
              <a:defRPr sz="3600">
                <a:solidFill>
                  <a:srgbClr val="016E8F"/>
                </a:solidFill>
                <a:latin typeface="Arial"/>
                <a:ea typeface="Arial"/>
                <a:cs typeface="Arial"/>
                <a:sym typeface="Arial"/>
              </a:defRPr>
            </a:pPr>
            <a:r>
              <a:rPr b="1" dirty="0"/>
              <a:t>Contacts</a:t>
            </a:r>
            <a:r>
              <a:rPr dirty="0"/>
              <a:t> : </a:t>
            </a:r>
          </a:p>
          <a:p>
            <a:pPr lvl="1" indent="0" algn="just" defTabSz="2438400">
              <a:defRPr sz="3600">
                <a:solidFill>
                  <a:srgbClr val="016E8F"/>
                </a:solidFill>
                <a:latin typeface="Arial"/>
                <a:ea typeface="Arial"/>
                <a:cs typeface="Arial"/>
                <a:sym typeface="Arial"/>
              </a:defRPr>
            </a:pPr>
            <a:r>
              <a:rPr b="1" dirty="0"/>
              <a:t>Pole Territorial Sud Gironde</a:t>
            </a:r>
            <a:r>
              <a:rPr dirty="0"/>
              <a:t> : Elodie de la Grange :  </a:t>
            </a:r>
            <a:r>
              <a:rPr u="sng" dirty="0">
                <a:hlinkClick r:id="rId5"/>
              </a:rPr>
              <a:t>elodie.delagrange@polesudgironde.fr</a:t>
            </a:r>
          </a:p>
          <a:p>
            <a:pPr lvl="1" indent="0" algn="just" defTabSz="2438400">
              <a:defRPr sz="3600">
                <a:solidFill>
                  <a:srgbClr val="016E8F"/>
                </a:solidFill>
                <a:latin typeface="Arial"/>
                <a:ea typeface="Arial"/>
                <a:cs typeface="Arial"/>
                <a:sym typeface="Arial"/>
              </a:defRPr>
            </a:pPr>
            <a:r>
              <a:rPr b="1" dirty="0" err="1"/>
              <a:t>Tous</a:t>
            </a:r>
            <a:r>
              <a:rPr b="1" dirty="0"/>
              <a:t> </a:t>
            </a:r>
            <a:r>
              <a:rPr b="1" dirty="0" err="1"/>
              <a:t>Entreprenants</a:t>
            </a:r>
            <a:r>
              <a:rPr b="1" dirty="0"/>
              <a:t> </a:t>
            </a:r>
            <a:r>
              <a:rPr dirty="0"/>
              <a:t>: Pierre </a:t>
            </a:r>
            <a:r>
              <a:rPr dirty="0" err="1"/>
              <a:t>Alzingre</a:t>
            </a:r>
            <a:r>
              <a:rPr dirty="0"/>
              <a:t> : </a:t>
            </a:r>
            <a:r>
              <a:rPr dirty="0">
                <a:hlinkClick r:id="rId6"/>
              </a:rPr>
              <a:t>pierre@tous-entreprenants.org</a:t>
            </a:r>
            <a:r>
              <a:rPr lang="fr-FR" dirty="0"/>
              <a:t> </a:t>
            </a:r>
            <a:endParaRPr dirty="0"/>
          </a:p>
        </p:txBody>
      </p:sp>
      <p:pic>
        <p:nvPicPr>
          <p:cNvPr id="201" name="IMG_2100.jpeg" descr="IMG_2100.jpeg"/>
          <p:cNvPicPr>
            <a:picLocks noChangeAspect="1"/>
          </p:cNvPicPr>
          <p:nvPr/>
        </p:nvPicPr>
        <p:blipFill>
          <a:blip r:embed="rId7"/>
          <a:srcRect l="5534" t="47150"/>
          <a:stretch>
            <a:fillRect/>
          </a:stretch>
        </p:blipFill>
        <p:spPr>
          <a:xfrm>
            <a:off x="16801856" y="9832416"/>
            <a:ext cx="7144143" cy="2701551"/>
          </a:xfrm>
          <a:prstGeom prst="rect">
            <a:avLst/>
          </a:prstGeom>
          <a:ln w="12700">
            <a:miter lim="400000"/>
          </a:ln>
        </p:spPr>
      </p:pic>
      <p:pic>
        <p:nvPicPr>
          <p:cNvPr id="202" name="Google Shape;83;g5dca60aa70ae02a8_1" descr="Google Shape;83;g5dca60aa70ae02a8_1"/>
          <p:cNvPicPr>
            <a:picLocks noChangeAspect="1"/>
          </p:cNvPicPr>
          <p:nvPr/>
        </p:nvPicPr>
        <p:blipFill>
          <a:blip r:embed="rId8"/>
          <a:srcRect/>
          <a:stretch>
            <a:fillRect/>
          </a:stretch>
        </p:blipFill>
        <p:spPr>
          <a:xfrm>
            <a:off x="17089987" y="3844467"/>
            <a:ext cx="6855861" cy="2874463"/>
          </a:xfrm>
          <a:prstGeom prst="rect">
            <a:avLst/>
          </a:prstGeom>
          <a:ln w="12700">
            <a:miter lim="400000"/>
          </a:ln>
        </p:spPr>
      </p:pic>
      <p:pic>
        <p:nvPicPr>
          <p:cNvPr id="203" name="Google Shape;84;g5dca60aa70ae02a8_1" descr="Google Shape;84;g5dca60aa70ae02a8_1"/>
          <p:cNvPicPr>
            <a:picLocks noChangeAspect="1"/>
          </p:cNvPicPr>
          <p:nvPr/>
        </p:nvPicPr>
        <p:blipFill>
          <a:blip r:embed="rId9"/>
          <a:stretch>
            <a:fillRect/>
          </a:stretch>
        </p:blipFill>
        <p:spPr>
          <a:xfrm>
            <a:off x="18122337" y="6052729"/>
            <a:ext cx="6261664" cy="3127578"/>
          </a:xfrm>
          <a:prstGeom prst="rect">
            <a:avLst/>
          </a:prstGeom>
          <a:ln w="12700">
            <a:miter lim="400000"/>
          </a:ln>
        </p:spPr>
      </p:pic>
      <p:pic>
        <p:nvPicPr>
          <p:cNvPr id="204" name="IMG_4350.png" descr="IMG_4350.png"/>
          <p:cNvPicPr>
            <a:picLocks noChangeAspect="1"/>
          </p:cNvPicPr>
          <p:nvPr/>
        </p:nvPicPr>
        <p:blipFill>
          <a:blip r:embed="rId10"/>
          <a:srcRect b="23360"/>
          <a:stretch>
            <a:fillRect/>
          </a:stretch>
        </p:blipFill>
        <p:spPr>
          <a:xfrm>
            <a:off x="10703465" y="1271741"/>
            <a:ext cx="13242529" cy="169034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TotalTime>
  <Words>689</Words>
  <Application>Microsoft Office PowerPoint</Application>
  <PresentationFormat>Personnalisé</PresentationFormat>
  <Paragraphs>45</Paragraphs>
  <Slides>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vt:i4>
      </vt:variant>
    </vt:vector>
  </HeadingPairs>
  <TitlesOfParts>
    <vt:vector size="13" baseType="lpstr">
      <vt:lpstr>Arial</vt:lpstr>
      <vt:lpstr>Helvetica Neue</vt:lpstr>
      <vt:lpstr>Helvetica Neue Medium</vt:lpstr>
      <vt:lpstr>21_BasicWhite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elise.ennahli</dc:creator>
  <cp:lastModifiedBy>Elodie Choisy</cp:lastModifiedBy>
  <cp:revision>2</cp:revision>
  <dcterms:modified xsi:type="dcterms:W3CDTF">2022-02-04T08:29:39Z</dcterms:modified>
</cp:coreProperties>
</file>