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24384000" cy="13716000"/>
  <p:notesSz cx="6858000" cy="9144000"/>
  <p:embeddedFontLst>
    <p:embeddedFont>
      <p:font typeface="Helvetica Neue" panose="020B0604020202020204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8" roundtripDataSignature="AMtx7mgpPmul9hiL49XPBdv4J78AQUu3w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63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2" Type="http://schemas.openxmlformats.org/officeDocument/2006/relationships/slide" Target="slides/slide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6713a56e7e19eee8_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4" name="Google Shape;74;g6713a56e7e19eee8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3" name="Google Shape;8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6713a56e7e19eee8_2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0" name="Google Shape;90;g6713a56e7e19eee8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6ff9cc927345c069_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1" name="Google Shape;101;g6ff9cc927345c069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6ff9cc927345c069_1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3" name="Google Shape;113;g6ff9cc927345c069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5" name="Google Shape;12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7" name="Google Shape;13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6" name="Google Shape;14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4" name="Google Shape;15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body" idx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  <a:defRPr sz="3600" b="1"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title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body" idx="2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éclaration">
  <p:cSld name="Déclaration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0"/>
          <p:cNvSpPr txBox="1">
            <a:spLocks noGrp="1"/>
          </p:cNvSpPr>
          <p:nvPr>
            <p:ph type="body" idx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L="457200" lvl="0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20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ait important">
  <p:cSld name="Fait importan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1"/>
          <p:cNvSpPr txBox="1">
            <a:spLocks noGrp="1"/>
          </p:cNvSpPr>
          <p:nvPr>
            <p:ph type="body" idx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>
            <a:lvl1pPr marL="457200" lvl="0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0"/>
              <a:buFont typeface="Helvetica Neue"/>
              <a:buNone/>
              <a:defRPr sz="25000" b="1"/>
            </a:lvl1pPr>
            <a:lvl2pPr marL="914400" lvl="1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0"/>
              <a:buFont typeface="Helvetica Neue"/>
              <a:buNone/>
              <a:defRPr sz="25000" b="1"/>
            </a:lvl2pPr>
            <a:lvl3pPr marL="1371600" lvl="2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0"/>
              <a:buFont typeface="Helvetica Neue"/>
              <a:buNone/>
              <a:defRPr sz="25000" b="1"/>
            </a:lvl3pPr>
            <a:lvl4pPr marL="1828800" lvl="3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0"/>
              <a:buFont typeface="Helvetica Neue"/>
              <a:buNone/>
              <a:defRPr sz="25000" b="1"/>
            </a:lvl4pPr>
            <a:lvl5pPr marL="2286000" lvl="4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0"/>
              <a:buFont typeface="Helvetica Neue"/>
              <a:buNone/>
              <a:defRPr sz="25000" b="1"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21"/>
          <p:cNvSpPr txBox="1">
            <a:spLocks noGrp="1"/>
          </p:cNvSpPr>
          <p:nvPr>
            <p:ph type="body" idx="2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21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tation">
  <p:cSld name="Cita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2"/>
          <p:cNvSpPr txBox="1">
            <a:spLocks noGrp="1"/>
          </p:cNvSpPr>
          <p:nvPr>
            <p:ph type="body" idx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  <a:defRPr sz="3600" b="1"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22"/>
          <p:cNvSpPr txBox="1">
            <a:spLocks noGrp="1"/>
          </p:cNvSpPr>
          <p:nvPr>
            <p:ph type="body" idx="2"/>
          </p:nvPr>
        </p:nvSpPr>
        <p:spPr>
          <a:xfrm>
            <a:off x="1753923" y="4939860"/>
            <a:ext cx="20876153" cy="383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22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 photos">
  <p:cSld name="3 photo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3"/>
          <p:cNvSpPr>
            <a:spLocks noGrp="1"/>
          </p:cNvSpPr>
          <p:nvPr>
            <p:ph type="pic" idx="2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3"/>
          <p:cNvSpPr>
            <a:spLocks noGrp="1"/>
          </p:cNvSpPr>
          <p:nvPr>
            <p:ph type="pic" idx="3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  <a:noFill/>
          <a:ln>
            <a:noFill/>
          </a:ln>
        </p:spPr>
      </p:sp>
      <p:sp>
        <p:nvSpPr>
          <p:cNvPr id="65" name="Google Shape;65;p23"/>
          <p:cNvSpPr>
            <a:spLocks noGrp="1"/>
          </p:cNvSpPr>
          <p:nvPr>
            <p:ph type="pic" idx="4"/>
          </p:nvPr>
        </p:nvSpPr>
        <p:spPr>
          <a:xfrm>
            <a:off x="-139700" y="495300"/>
            <a:ext cx="16611600" cy="12458701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23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">
  <p:cSld name="Photo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4"/>
          <p:cNvSpPr>
            <a:spLocks noGrp="1"/>
          </p:cNvSpPr>
          <p:nvPr>
            <p:ph type="pic" idx="2"/>
          </p:nvPr>
        </p:nvSpPr>
        <p:spPr>
          <a:xfrm>
            <a:off x="-1333500" y="-5524500"/>
            <a:ext cx="27051001" cy="21640800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24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erge">
  <p:cSld name="Vierge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5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photo" type="tx">
  <p:cSld name="TITLE_AND_BODY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2"/>
          <p:cNvSpPr>
            <a:spLocks noGrp="1"/>
          </p:cNvSpPr>
          <p:nvPr>
            <p:ph type="pic" idx="2"/>
          </p:nvPr>
        </p:nvSpPr>
        <p:spPr>
          <a:xfrm>
            <a:off x="-1155700" y="-1295400"/>
            <a:ext cx="26746199" cy="16018933"/>
          </a:xfrm>
          <a:prstGeom prst="rect">
            <a:avLst/>
          </a:prstGeom>
          <a:noFill/>
          <a:ln>
            <a:noFill/>
          </a:ln>
        </p:spPr>
      </p:sp>
      <p:sp>
        <p:nvSpPr>
          <p:cNvPr id="16" name="Google Shape;16;p12"/>
          <p:cNvSpPr txBox="1">
            <a:spLocks noGrp="1"/>
          </p:cNvSpPr>
          <p:nvPr>
            <p:ph type="title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2"/>
          <p:cNvSpPr txBox="1">
            <a:spLocks noGrp="1"/>
          </p:cNvSpPr>
          <p:nvPr>
            <p:ph type="body" idx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  <a:defRPr sz="3600" b="1"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12"/>
          <p:cNvSpPr txBox="1">
            <a:spLocks noGrp="1"/>
          </p:cNvSpPr>
          <p:nvPr>
            <p:ph type="body" idx="3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utre titre et photo">
  <p:cSld name="Autre titre et photo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3"/>
          <p:cNvSpPr>
            <a:spLocks noGrp="1"/>
          </p:cNvSpPr>
          <p:nvPr>
            <p:ph type="pic" idx="2"/>
          </p:nvPr>
        </p:nvSpPr>
        <p:spPr>
          <a:xfrm>
            <a:off x="10972800" y="-203200"/>
            <a:ext cx="12144836" cy="14135100"/>
          </a:xfrm>
          <a:prstGeom prst="rect">
            <a:avLst/>
          </a:prstGeom>
          <a:noFill/>
          <a:ln>
            <a:noFill/>
          </a:ln>
        </p:spPr>
      </p:sp>
      <p:sp>
        <p:nvSpPr>
          <p:cNvPr id="22" name="Google Shape;22;p13"/>
          <p:cNvSpPr txBox="1">
            <a:spLocks noGrp="1"/>
          </p:cNvSpPr>
          <p:nvPr>
            <p:ph type="title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3"/>
          <p:cNvSpPr txBox="1">
            <a:spLocks noGrp="1"/>
          </p:cNvSpPr>
          <p:nvPr>
            <p:ph type="body" idx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3"/>
          <p:cNvSpPr txBox="1">
            <a:spLocks noGrp="1"/>
          </p:cNvSpPr>
          <p:nvPr>
            <p:ph type="sldNum" idx="1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puces">
  <p:cSld name="Titre et puce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4"/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4"/>
          <p:cNvSpPr txBox="1">
            <a:spLocks noGrp="1"/>
          </p:cNvSpPr>
          <p:nvPr>
            <p:ph type="body" idx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14"/>
          <p:cNvSpPr txBox="1">
            <a:spLocks noGrp="1"/>
          </p:cNvSpPr>
          <p:nvPr>
            <p:ph type="body" idx="2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14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ces">
  <p:cSld name="Puce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5"/>
          <p:cNvSpPr txBox="1">
            <a:spLocks noGrp="1"/>
          </p:cNvSpPr>
          <p:nvPr>
            <p:ph type="body" idx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5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, puces et photo">
  <p:cSld name="Titre, puces et photo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6"/>
          <p:cNvSpPr txBox="1">
            <a:spLocks noGrp="1"/>
          </p:cNvSpPr>
          <p:nvPr>
            <p:ph type="body" idx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16"/>
          <p:cNvSpPr txBox="1">
            <a:spLocks noGrp="1"/>
          </p:cNvSpPr>
          <p:nvPr>
            <p:ph type="body" idx="2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6"/>
          <p:cNvSpPr>
            <a:spLocks noGrp="1"/>
          </p:cNvSpPr>
          <p:nvPr>
            <p:ph type="pic" idx="3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  <a:noFill/>
          <a:ln>
            <a:noFill/>
          </a:ln>
        </p:spPr>
      </p:sp>
      <p:sp>
        <p:nvSpPr>
          <p:cNvPr id="37" name="Google Shape;37;p16"/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6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">
  <p:cSld name="Sec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7"/>
          <p:cNvSpPr txBox="1">
            <a:spLocks noGrp="1"/>
          </p:cNvSpPr>
          <p:nvPr>
            <p:ph type="title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7"/>
          <p:cNvSpPr txBox="1">
            <a:spLocks noGrp="1"/>
          </p:cNvSpPr>
          <p:nvPr>
            <p:ph type="sldNum" idx="1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ement">
  <p:cSld name="Titre seuleme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8"/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8"/>
          <p:cNvSpPr txBox="1">
            <a:spLocks noGrp="1"/>
          </p:cNvSpPr>
          <p:nvPr>
            <p:ph type="body" idx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18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Agenda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9"/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9"/>
          <p:cNvSpPr txBox="1">
            <a:spLocks noGrp="1"/>
          </p:cNvSpPr>
          <p:nvPr>
            <p:ph type="body" idx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9"/>
          <p:cNvSpPr txBox="1">
            <a:spLocks noGrp="1"/>
          </p:cNvSpPr>
          <p:nvPr>
            <p:ph type="body" idx="2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/>
            </a:lvl1pPr>
            <a:lvl2pPr marL="914400" lvl="1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/>
            </a:lvl2pPr>
            <a:lvl3pPr marL="1371600" lvl="2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/>
            </a:lvl3pPr>
            <a:lvl4pPr marL="1828800" lvl="3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/>
            </a:lvl4pPr>
            <a:lvl5pPr marL="2286000" lvl="4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19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" name="Google Shape;7;p10"/>
          <p:cNvSpPr txBox="1">
            <a:spLocks noGrp="1"/>
          </p:cNvSpPr>
          <p:nvPr>
            <p:ph type="body" idx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marR="0" lvl="0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3503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8" name="Google Shape;8;p10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../media/image4.jp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../media/image4.jp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3.jpg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image" Target="../media/image6.jp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4.jp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https://us02web.zoom.us/j/86892012397?pwd=MXV5cnA4UDFOczNVMWpob1ZUakFXZz09" TargetMode="External"/><Relationship Id="rId7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Relationship Id="rId9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ous-entreprenants.org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hyperlink" Target="mailto:pierre@visionari.fr" TargetMode="External"/><Relationship Id="rId4" Type="http://schemas.openxmlformats.org/officeDocument/2006/relationships/hyperlink" Target="mailto:elise.ennahli@polesudgironde.f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g6713a56e7e19eee8_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11475" y="1473218"/>
            <a:ext cx="4653200" cy="465320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g6713a56e7e19eee8_8"/>
          <p:cNvSpPr txBox="1"/>
          <p:nvPr/>
        </p:nvSpPr>
        <p:spPr>
          <a:xfrm>
            <a:off x="1877775" y="7505256"/>
            <a:ext cx="21504900" cy="1179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CB4"/>
              </a:buClr>
              <a:buSzPts val="7000"/>
              <a:buFont typeface="Arial"/>
              <a:buNone/>
            </a:pPr>
            <a:r>
              <a:rPr lang="en-US" sz="7000" b="1" dirty="0">
                <a:solidFill>
                  <a:srgbClr val="0B5394"/>
                </a:solidFill>
              </a:rPr>
              <a:t>1er Challenge </a:t>
            </a:r>
            <a:r>
              <a:rPr lang="en-US" sz="7000" b="1" dirty="0" err="1">
                <a:solidFill>
                  <a:srgbClr val="0B5394"/>
                </a:solidFill>
              </a:rPr>
              <a:t>Créatif</a:t>
            </a:r>
            <a:r>
              <a:rPr lang="en-US" sz="7000" b="1" dirty="0">
                <a:solidFill>
                  <a:srgbClr val="0B5394"/>
                </a:solidFill>
              </a:rPr>
              <a:t> Campus Connecté</a:t>
            </a:r>
            <a:endParaRPr sz="7000" b="1" dirty="0">
              <a:solidFill>
                <a:srgbClr val="0B5394"/>
              </a:solidFill>
            </a:endParaRPr>
          </a:p>
        </p:txBody>
      </p:sp>
      <p:sp>
        <p:nvSpPr>
          <p:cNvPr id="78" name="Google Shape;78;g6713a56e7e19eee8_8"/>
          <p:cNvSpPr txBox="1"/>
          <p:nvPr/>
        </p:nvSpPr>
        <p:spPr>
          <a:xfrm>
            <a:off x="1585625" y="8191800"/>
            <a:ext cx="21504900" cy="36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CB4"/>
              </a:buClr>
              <a:buSzPts val="7000"/>
              <a:buFont typeface="Arial"/>
              <a:buNone/>
            </a:pPr>
            <a:endParaRPr sz="7000" b="1" dirty="0">
              <a:solidFill>
                <a:srgbClr val="0B5394"/>
              </a:solidFill>
            </a:endParaRPr>
          </a:p>
          <a:p>
            <a: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CB4"/>
              </a:buClr>
              <a:buSzPts val="7000"/>
              <a:buFont typeface="Arial"/>
              <a:buNone/>
            </a:pPr>
            <a:r>
              <a:rPr lang="en-US" sz="4500" b="1" dirty="0">
                <a:solidFill>
                  <a:srgbClr val="0B5394"/>
                </a:solidFill>
              </a:rPr>
              <a:t>« Et </a:t>
            </a:r>
            <a:r>
              <a:rPr lang="en-US" sz="4500" b="1" dirty="0" err="1">
                <a:solidFill>
                  <a:srgbClr val="0B5394"/>
                </a:solidFill>
              </a:rPr>
              <a:t>si</a:t>
            </a:r>
            <a:r>
              <a:rPr lang="en-US" sz="4500" b="1" dirty="0">
                <a:solidFill>
                  <a:srgbClr val="0B5394"/>
                </a:solidFill>
              </a:rPr>
              <a:t> les </a:t>
            </a:r>
            <a:r>
              <a:rPr lang="en-US" sz="4500" b="1" dirty="0" err="1">
                <a:solidFill>
                  <a:srgbClr val="0B5394"/>
                </a:solidFill>
              </a:rPr>
              <a:t>étudiants</a:t>
            </a:r>
            <a:r>
              <a:rPr lang="en-US" sz="4500" b="1" dirty="0">
                <a:solidFill>
                  <a:srgbClr val="0B5394"/>
                </a:solidFill>
              </a:rPr>
              <a:t> des </a:t>
            </a:r>
            <a:r>
              <a:rPr lang="en-US" sz="4500" b="1" dirty="0" err="1">
                <a:solidFill>
                  <a:srgbClr val="0B5394"/>
                </a:solidFill>
              </a:rPr>
              <a:t>territoires</a:t>
            </a:r>
            <a:r>
              <a:rPr lang="en-US" sz="4500" b="1" dirty="0">
                <a:solidFill>
                  <a:srgbClr val="0B5394"/>
                </a:solidFill>
              </a:rPr>
              <a:t> </a:t>
            </a:r>
            <a:r>
              <a:rPr lang="en-US" sz="4500" b="1" dirty="0" err="1">
                <a:solidFill>
                  <a:srgbClr val="0B5394"/>
                </a:solidFill>
              </a:rPr>
              <a:t>ruraux</a:t>
            </a:r>
            <a:r>
              <a:rPr lang="en-US" sz="4500" b="1" dirty="0">
                <a:solidFill>
                  <a:srgbClr val="0B5394"/>
                </a:solidFill>
              </a:rPr>
              <a:t> </a:t>
            </a:r>
            <a:endParaRPr sz="4500" b="1" dirty="0">
              <a:solidFill>
                <a:srgbClr val="0B5394"/>
              </a:solidFill>
            </a:endParaRPr>
          </a:p>
          <a:p>
            <a: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CB4"/>
              </a:buClr>
              <a:buSzPts val="7000"/>
              <a:buFont typeface="Arial"/>
              <a:buNone/>
            </a:pPr>
            <a:r>
              <a:rPr lang="en-US" sz="4500" b="1" dirty="0" err="1">
                <a:solidFill>
                  <a:srgbClr val="0B5394"/>
                </a:solidFill>
              </a:rPr>
              <a:t>pouvaient</a:t>
            </a:r>
            <a:r>
              <a:rPr lang="en-US" sz="4500" b="1" dirty="0">
                <a:solidFill>
                  <a:srgbClr val="0B5394"/>
                </a:solidFill>
              </a:rPr>
              <a:t> imaginer le village </a:t>
            </a:r>
            <a:r>
              <a:rPr lang="en-US" sz="4500" b="1" dirty="0" err="1">
                <a:solidFill>
                  <a:srgbClr val="0B5394"/>
                </a:solidFill>
              </a:rPr>
              <a:t>idéal</a:t>
            </a:r>
            <a:r>
              <a:rPr lang="en-US" sz="4500" b="1" dirty="0">
                <a:solidFill>
                  <a:srgbClr val="0B5394"/>
                </a:solidFill>
              </a:rPr>
              <a:t> de </a:t>
            </a:r>
            <a:r>
              <a:rPr lang="en-US" sz="4500" b="1" dirty="0" err="1">
                <a:solidFill>
                  <a:srgbClr val="0B5394"/>
                </a:solidFill>
              </a:rPr>
              <a:t>demain</a:t>
            </a:r>
            <a:r>
              <a:rPr lang="en-US" sz="4500" b="1" dirty="0">
                <a:solidFill>
                  <a:srgbClr val="0B5394"/>
                </a:solidFill>
              </a:rPr>
              <a:t> ? »</a:t>
            </a:r>
            <a:endParaRPr sz="4500" b="1" dirty="0">
              <a:solidFill>
                <a:srgbClr val="0B5394"/>
              </a:solidFill>
            </a:endParaRPr>
          </a:p>
          <a:p>
            <a: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CB4"/>
              </a:buClr>
              <a:buSzPts val="7000"/>
              <a:buFont typeface="Arial"/>
              <a:buNone/>
            </a:pPr>
            <a:endParaRPr sz="7000" b="1" dirty="0">
              <a:solidFill>
                <a:srgbClr val="0B5394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EACF188-6839-4088-81A2-62BF4033BC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90292" y="257109"/>
            <a:ext cx="5693708" cy="303228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A9509CF5-ECD1-492B-AF31-E8BC05AA5B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2508" y="522238"/>
            <a:ext cx="4623392" cy="2409876"/>
          </a:xfrm>
          <a:prstGeom prst="rect">
            <a:avLst/>
          </a:prstGeom>
        </p:spPr>
      </p:pic>
      <p:pic>
        <p:nvPicPr>
          <p:cNvPr id="13" name="Google Shape;96;g6713a56e7e19eee8_22">
            <a:extLst>
              <a:ext uri="{FF2B5EF4-FFF2-40B4-BE49-F238E27FC236}">
                <a16:creationId xmlns:a16="http://schemas.microsoft.com/office/drawing/2014/main" id="{B8C36ACC-5DC7-4DBC-8B20-17E95056FAA0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l="20935" t="26808" r="22391" b="30751"/>
          <a:stretch/>
        </p:blipFill>
        <p:spPr>
          <a:xfrm>
            <a:off x="899995" y="3358596"/>
            <a:ext cx="4975815" cy="2624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87;p3" descr="IMG_4336.png">
            <a:extLst>
              <a:ext uri="{FF2B5EF4-FFF2-40B4-BE49-F238E27FC236}">
                <a16:creationId xmlns:a16="http://schemas.microsoft.com/office/drawing/2014/main" id="{084C7D20-8F37-42B7-B124-DDC018407A50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t="82939"/>
          <a:stretch/>
        </p:blipFill>
        <p:spPr>
          <a:xfrm>
            <a:off x="4670021" y="11624402"/>
            <a:ext cx="15043958" cy="17936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"/>
          <p:cNvSpPr txBox="1"/>
          <p:nvPr/>
        </p:nvSpPr>
        <p:spPr>
          <a:xfrm>
            <a:off x="1308461" y="2728285"/>
            <a:ext cx="22010400" cy="10890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1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6E8F"/>
              </a:buClr>
              <a:buSzPts val="4100"/>
              <a:buFont typeface="Arial"/>
              <a:buNone/>
            </a:pPr>
            <a:endParaRPr sz="4100" dirty="0">
              <a:solidFill>
                <a:srgbClr val="016E8F"/>
              </a:solidFill>
            </a:endParaRPr>
          </a:p>
          <a:p>
            <a: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6E8F"/>
              </a:buClr>
              <a:buSzPts val="4100"/>
              <a:buFont typeface="Arial"/>
              <a:buNone/>
            </a:pPr>
            <a:r>
              <a:rPr lang="en-US" sz="4600" b="1" dirty="0">
                <a:solidFill>
                  <a:srgbClr val="016E8F"/>
                </a:solidFill>
              </a:rPr>
              <a:t>Le 17 Mars 2022, </a:t>
            </a:r>
            <a:r>
              <a:rPr lang="en-US" sz="4600" b="1" dirty="0" err="1">
                <a:solidFill>
                  <a:srgbClr val="016E8F"/>
                </a:solidFill>
              </a:rPr>
              <a:t>venez</a:t>
            </a:r>
            <a:r>
              <a:rPr lang="en-US" sz="4600" b="1" dirty="0">
                <a:solidFill>
                  <a:srgbClr val="016E8F"/>
                </a:solidFill>
              </a:rPr>
              <a:t> </a:t>
            </a:r>
            <a:r>
              <a:rPr lang="en-US" sz="4600" b="1" dirty="0" err="1">
                <a:solidFill>
                  <a:srgbClr val="016E8F"/>
                </a:solidFill>
              </a:rPr>
              <a:t>participer</a:t>
            </a:r>
            <a:r>
              <a:rPr lang="en-US" sz="4600" b="1" dirty="0">
                <a:solidFill>
                  <a:srgbClr val="016E8F"/>
                </a:solidFill>
              </a:rPr>
              <a:t> au premier </a:t>
            </a:r>
            <a:endParaRPr sz="4600" b="1" dirty="0">
              <a:solidFill>
                <a:srgbClr val="016E8F"/>
              </a:solidFill>
            </a:endParaRPr>
          </a:p>
          <a:p>
            <a: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6E8F"/>
              </a:buClr>
              <a:buSzPts val="4100"/>
              <a:buFont typeface="Arial"/>
              <a:buNone/>
            </a:pPr>
            <a:r>
              <a:rPr lang="en-US" sz="4600" b="1" u="sng" dirty="0">
                <a:solidFill>
                  <a:srgbClr val="016E8F"/>
                </a:solidFill>
              </a:rPr>
              <a:t>Challenge </a:t>
            </a:r>
            <a:r>
              <a:rPr lang="en-US" sz="4600" b="1" u="sng" dirty="0" err="1">
                <a:solidFill>
                  <a:srgbClr val="016E8F"/>
                </a:solidFill>
              </a:rPr>
              <a:t>Créatif</a:t>
            </a:r>
            <a:r>
              <a:rPr lang="en-US" sz="4600" b="1" u="sng" dirty="0">
                <a:solidFill>
                  <a:srgbClr val="016E8F"/>
                </a:solidFill>
              </a:rPr>
              <a:t> Campus Connecté </a:t>
            </a:r>
            <a:endParaRPr sz="4600" b="1" u="sng" dirty="0">
              <a:solidFill>
                <a:srgbClr val="016E8F"/>
              </a:solidFill>
            </a:endParaRPr>
          </a:p>
          <a:p>
            <a: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6E8F"/>
              </a:buClr>
              <a:buSzPts val="4100"/>
              <a:buFont typeface="Arial"/>
              <a:buNone/>
            </a:pPr>
            <a:r>
              <a:rPr lang="en-US" sz="4600" b="1" dirty="0" err="1">
                <a:solidFill>
                  <a:srgbClr val="016E8F"/>
                </a:solidFill>
              </a:rPr>
              <a:t>organisé</a:t>
            </a:r>
            <a:r>
              <a:rPr lang="en-US" sz="4600" b="1" dirty="0">
                <a:solidFill>
                  <a:srgbClr val="016E8F"/>
                </a:solidFill>
              </a:rPr>
              <a:t> par le </a:t>
            </a:r>
            <a:r>
              <a:rPr lang="en-US" sz="4600" b="1" dirty="0" err="1">
                <a:solidFill>
                  <a:srgbClr val="016E8F"/>
                </a:solidFill>
              </a:rPr>
              <a:t>Pôle</a:t>
            </a:r>
            <a:r>
              <a:rPr lang="en-US" sz="4600" b="1" dirty="0">
                <a:solidFill>
                  <a:srgbClr val="016E8F"/>
                </a:solidFill>
              </a:rPr>
              <a:t> Territorial Sud Gironde </a:t>
            </a:r>
            <a:endParaRPr sz="4600" b="1" dirty="0">
              <a:solidFill>
                <a:srgbClr val="016E8F"/>
              </a:solidFill>
            </a:endParaRPr>
          </a:p>
          <a:p>
            <a:pPr marL="0" marR="0" lvl="1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6E8F"/>
              </a:buClr>
              <a:buSzPts val="4100"/>
              <a:buFont typeface="Arial"/>
              <a:buNone/>
            </a:pPr>
            <a:endParaRPr sz="4100" dirty="0">
              <a:solidFill>
                <a:srgbClr val="016E8F"/>
              </a:solidFill>
            </a:endParaRPr>
          </a:p>
          <a:p>
            <a: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6E8F"/>
              </a:buClr>
              <a:buSzPts val="4100"/>
              <a:buFont typeface="Arial"/>
              <a:buNone/>
            </a:pPr>
            <a:r>
              <a:rPr lang="en-US" sz="4100" dirty="0" err="1">
                <a:solidFill>
                  <a:srgbClr val="016E8F"/>
                </a:solidFill>
              </a:rPr>
              <a:t>Parce</a:t>
            </a:r>
            <a:r>
              <a:rPr lang="en-US" sz="4100" dirty="0">
                <a:solidFill>
                  <a:srgbClr val="016E8F"/>
                </a:solidFill>
              </a:rPr>
              <a:t> que nous </a:t>
            </a:r>
            <a:r>
              <a:rPr lang="en-US" sz="4100" dirty="0" err="1">
                <a:solidFill>
                  <a:srgbClr val="016E8F"/>
                </a:solidFill>
              </a:rPr>
              <a:t>voulons</a:t>
            </a:r>
            <a:r>
              <a:rPr lang="en-US" sz="4100" dirty="0">
                <a:solidFill>
                  <a:srgbClr val="016E8F"/>
                </a:solidFill>
              </a:rPr>
              <a:t> </a:t>
            </a:r>
            <a:r>
              <a:rPr lang="en-US" sz="4100" dirty="0" err="1">
                <a:solidFill>
                  <a:srgbClr val="016E8F"/>
                </a:solidFill>
              </a:rPr>
              <a:t>permettre</a:t>
            </a:r>
            <a:r>
              <a:rPr lang="en-US" sz="4100" dirty="0">
                <a:solidFill>
                  <a:srgbClr val="016E8F"/>
                </a:solidFill>
              </a:rPr>
              <a:t> de </a:t>
            </a:r>
            <a:r>
              <a:rPr lang="en-US" sz="4100" b="1" dirty="0">
                <a:solidFill>
                  <a:srgbClr val="016E8F"/>
                </a:solidFill>
              </a:rPr>
              <a:t>bien vivre </a:t>
            </a:r>
            <a:r>
              <a:rPr lang="en-US" sz="4100" dirty="0">
                <a:solidFill>
                  <a:srgbClr val="016E8F"/>
                </a:solidFill>
              </a:rPr>
              <a:t>et </a:t>
            </a:r>
            <a:r>
              <a:rPr lang="en-US" sz="4100" b="1" dirty="0">
                <a:solidFill>
                  <a:srgbClr val="016E8F"/>
                </a:solidFill>
              </a:rPr>
              <a:t>bien </a:t>
            </a:r>
            <a:r>
              <a:rPr lang="en-US" sz="4100" b="1" dirty="0" err="1">
                <a:solidFill>
                  <a:srgbClr val="016E8F"/>
                </a:solidFill>
              </a:rPr>
              <a:t>vieillir</a:t>
            </a:r>
            <a:r>
              <a:rPr lang="en-US" sz="4100" b="1" dirty="0">
                <a:solidFill>
                  <a:srgbClr val="016E8F"/>
                </a:solidFill>
              </a:rPr>
              <a:t> </a:t>
            </a:r>
            <a:r>
              <a:rPr lang="en-US" sz="4100" dirty="0">
                <a:solidFill>
                  <a:srgbClr val="016E8F"/>
                </a:solidFill>
              </a:rPr>
              <a:t>sur </a:t>
            </a:r>
            <a:r>
              <a:rPr lang="en-US" sz="4100" dirty="0" err="1">
                <a:solidFill>
                  <a:srgbClr val="016E8F"/>
                </a:solidFill>
              </a:rPr>
              <a:t>nos</a:t>
            </a:r>
            <a:r>
              <a:rPr lang="en-US" sz="4100" dirty="0">
                <a:solidFill>
                  <a:srgbClr val="016E8F"/>
                </a:solidFill>
              </a:rPr>
              <a:t> </a:t>
            </a:r>
            <a:r>
              <a:rPr lang="en-US" sz="4100" dirty="0" err="1">
                <a:solidFill>
                  <a:srgbClr val="016E8F"/>
                </a:solidFill>
              </a:rPr>
              <a:t>territoires</a:t>
            </a:r>
            <a:r>
              <a:rPr lang="en-US" sz="4100" dirty="0">
                <a:solidFill>
                  <a:srgbClr val="016E8F"/>
                </a:solidFill>
              </a:rPr>
              <a:t> </a:t>
            </a:r>
            <a:r>
              <a:rPr lang="en-US" sz="4100" dirty="0" err="1">
                <a:solidFill>
                  <a:srgbClr val="016E8F"/>
                </a:solidFill>
              </a:rPr>
              <a:t>ruraux</a:t>
            </a:r>
            <a:r>
              <a:rPr lang="en-US" sz="4100" dirty="0">
                <a:solidFill>
                  <a:srgbClr val="016E8F"/>
                </a:solidFill>
              </a:rPr>
              <a:t>,        le </a:t>
            </a:r>
            <a:r>
              <a:rPr lang="en-US" sz="4100" b="1" dirty="0" err="1">
                <a:solidFill>
                  <a:srgbClr val="016E8F"/>
                </a:solidFill>
              </a:rPr>
              <a:t>Pôle</a:t>
            </a:r>
            <a:r>
              <a:rPr lang="en-US" sz="4100" b="1" dirty="0">
                <a:solidFill>
                  <a:srgbClr val="016E8F"/>
                </a:solidFill>
              </a:rPr>
              <a:t> Territorial Sud Gironde </a:t>
            </a:r>
            <a:r>
              <a:rPr lang="en-US" sz="4100" dirty="0">
                <a:solidFill>
                  <a:srgbClr val="016E8F"/>
                </a:solidFill>
              </a:rPr>
              <a:t>lance le premier </a:t>
            </a:r>
            <a:r>
              <a:rPr lang="en-US" sz="4100" b="1" dirty="0">
                <a:solidFill>
                  <a:srgbClr val="016E8F"/>
                </a:solidFill>
              </a:rPr>
              <a:t>Challenge </a:t>
            </a:r>
            <a:r>
              <a:rPr lang="en-US" sz="4100" b="1" dirty="0" err="1">
                <a:solidFill>
                  <a:srgbClr val="016E8F"/>
                </a:solidFill>
              </a:rPr>
              <a:t>Créatif</a:t>
            </a:r>
            <a:r>
              <a:rPr lang="en-US" sz="4100" b="1" dirty="0">
                <a:solidFill>
                  <a:srgbClr val="016E8F"/>
                </a:solidFill>
              </a:rPr>
              <a:t> Campus Connecté </a:t>
            </a:r>
            <a:r>
              <a:rPr lang="en-US" sz="4100" dirty="0" err="1">
                <a:solidFill>
                  <a:srgbClr val="016E8F"/>
                </a:solidFill>
              </a:rPr>
              <a:t>afin</a:t>
            </a:r>
            <a:r>
              <a:rPr lang="en-US" sz="4100" dirty="0">
                <a:solidFill>
                  <a:srgbClr val="016E8F"/>
                </a:solidFill>
              </a:rPr>
              <a:t> </a:t>
            </a:r>
            <a:r>
              <a:rPr lang="en-US" sz="4100" dirty="0" err="1">
                <a:solidFill>
                  <a:srgbClr val="016E8F"/>
                </a:solidFill>
              </a:rPr>
              <a:t>d’imaginer</a:t>
            </a:r>
            <a:r>
              <a:rPr lang="en-US" sz="4100" dirty="0">
                <a:solidFill>
                  <a:srgbClr val="016E8F"/>
                </a:solidFill>
              </a:rPr>
              <a:t> le </a:t>
            </a:r>
            <a:r>
              <a:rPr lang="en-US" sz="4100" b="1" dirty="0" err="1">
                <a:solidFill>
                  <a:srgbClr val="016E8F"/>
                </a:solidFill>
              </a:rPr>
              <a:t>territoire</a:t>
            </a:r>
            <a:r>
              <a:rPr lang="en-US" sz="4100" b="1" dirty="0">
                <a:solidFill>
                  <a:srgbClr val="016E8F"/>
                </a:solidFill>
              </a:rPr>
              <a:t> </a:t>
            </a:r>
            <a:r>
              <a:rPr lang="en-US" sz="4100" b="1" dirty="0" err="1">
                <a:solidFill>
                  <a:srgbClr val="016E8F"/>
                </a:solidFill>
              </a:rPr>
              <a:t>idéal</a:t>
            </a:r>
            <a:r>
              <a:rPr lang="en-US" sz="4100" b="1" dirty="0">
                <a:solidFill>
                  <a:srgbClr val="016E8F"/>
                </a:solidFill>
              </a:rPr>
              <a:t> </a:t>
            </a:r>
            <a:r>
              <a:rPr lang="en-US" sz="4100" dirty="0">
                <a:solidFill>
                  <a:srgbClr val="016E8F"/>
                </a:solidFill>
              </a:rPr>
              <a:t>par </a:t>
            </a:r>
            <a:r>
              <a:rPr lang="en-US" sz="4100" dirty="0" err="1">
                <a:solidFill>
                  <a:srgbClr val="016E8F"/>
                </a:solidFill>
              </a:rPr>
              <a:t>celles</a:t>
            </a:r>
            <a:r>
              <a:rPr lang="en-US" sz="4100" dirty="0">
                <a:solidFill>
                  <a:srgbClr val="016E8F"/>
                </a:solidFill>
              </a:rPr>
              <a:t> et </a:t>
            </a:r>
            <a:r>
              <a:rPr lang="en-US" sz="4100" dirty="0" err="1">
                <a:solidFill>
                  <a:srgbClr val="016E8F"/>
                </a:solidFill>
              </a:rPr>
              <a:t>ceux</a:t>
            </a:r>
            <a:r>
              <a:rPr lang="en-US" sz="4100" dirty="0">
                <a:solidFill>
                  <a:srgbClr val="016E8F"/>
                </a:solidFill>
              </a:rPr>
              <a:t> qui y </a:t>
            </a:r>
            <a:r>
              <a:rPr lang="en-US" sz="4100" dirty="0" err="1">
                <a:solidFill>
                  <a:srgbClr val="016E8F"/>
                </a:solidFill>
              </a:rPr>
              <a:t>vivent</a:t>
            </a:r>
            <a:r>
              <a:rPr lang="en-US" sz="4100" dirty="0">
                <a:solidFill>
                  <a:srgbClr val="016E8F"/>
                </a:solidFill>
              </a:rPr>
              <a:t> et y </a:t>
            </a:r>
            <a:r>
              <a:rPr lang="en-US" sz="4100" dirty="0" err="1">
                <a:solidFill>
                  <a:srgbClr val="016E8F"/>
                </a:solidFill>
              </a:rPr>
              <a:t>travaillent</a:t>
            </a:r>
            <a:r>
              <a:rPr lang="en-US" sz="4100" dirty="0">
                <a:solidFill>
                  <a:srgbClr val="016E8F"/>
                </a:solidFill>
              </a:rPr>
              <a:t>. </a:t>
            </a:r>
          </a:p>
          <a:p>
            <a: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6E8F"/>
              </a:buClr>
              <a:buSzPts val="4100"/>
              <a:buFont typeface="Arial"/>
              <a:buNone/>
            </a:pPr>
            <a:endParaRPr sz="1500" dirty="0">
              <a:solidFill>
                <a:srgbClr val="016E8F"/>
              </a:solidFill>
            </a:endParaRPr>
          </a:p>
          <a:p>
            <a: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6E8F"/>
              </a:buClr>
              <a:buSzPts val="4100"/>
              <a:buFont typeface="Arial"/>
              <a:buNone/>
            </a:pPr>
            <a:r>
              <a:rPr lang="en-US" sz="4100" dirty="0">
                <a:solidFill>
                  <a:srgbClr val="016E8F"/>
                </a:solidFill>
              </a:rPr>
              <a:t>Pour la </a:t>
            </a:r>
            <a:r>
              <a:rPr lang="en-US" sz="4100" dirty="0" err="1">
                <a:solidFill>
                  <a:srgbClr val="016E8F"/>
                </a:solidFill>
              </a:rPr>
              <a:t>seconde</a:t>
            </a:r>
            <a:r>
              <a:rPr lang="en-US" sz="4100" dirty="0">
                <a:solidFill>
                  <a:srgbClr val="016E8F"/>
                </a:solidFill>
              </a:rPr>
              <a:t> </a:t>
            </a:r>
            <a:r>
              <a:rPr lang="en-US" sz="4100" dirty="0" err="1">
                <a:solidFill>
                  <a:srgbClr val="016E8F"/>
                </a:solidFill>
              </a:rPr>
              <a:t>édition</a:t>
            </a:r>
            <a:r>
              <a:rPr lang="en-US" sz="4100" dirty="0">
                <a:solidFill>
                  <a:srgbClr val="016E8F"/>
                </a:solidFill>
              </a:rPr>
              <a:t>, le </a:t>
            </a:r>
            <a:r>
              <a:rPr lang="en-US" sz="4100" b="1" dirty="0" err="1">
                <a:solidFill>
                  <a:srgbClr val="016E8F"/>
                </a:solidFill>
              </a:rPr>
              <a:t>territoire</a:t>
            </a:r>
            <a:r>
              <a:rPr lang="en-US" sz="4100" b="1" dirty="0">
                <a:solidFill>
                  <a:srgbClr val="016E8F"/>
                </a:solidFill>
              </a:rPr>
              <a:t> Sud Gironde </a:t>
            </a:r>
            <a:r>
              <a:rPr lang="en-US" sz="4100" dirty="0" err="1">
                <a:solidFill>
                  <a:srgbClr val="016E8F"/>
                </a:solidFill>
              </a:rPr>
              <a:t>organise</a:t>
            </a:r>
            <a:r>
              <a:rPr lang="en-US" sz="4100" dirty="0">
                <a:solidFill>
                  <a:srgbClr val="016E8F"/>
                </a:solidFill>
              </a:rPr>
              <a:t> un </a:t>
            </a:r>
            <a:r>
              <a:rPr lang="en-US" sz="4100" dirty="0" err="1">
                <a:solidFill>
                  <a:srgbClr val="016E8F"/>
                </a:solidFill>
              </a:rPr>
              <a:t>programme</a:t>
            </a:r>
            <a:r>
              <a:rPr lang="en-US" sz="4100" dirty="0">
                <a:solidFill>
                  <a:srgbClr val="016E8F"/>
                </a:solidFill>
              </a:rPr>
              <a:t> entrepreneurial à destination de </a:t>
            </a:r>
            <a:r>
              <a:rPr lang="en-US" sz="4100" dirty="0" err="1">
                <a:solidFill>
                  <a:srgbClr val="016E8F"/>
                </a:solidFill>
              </a:rPr>
              <a:t>toutes</a:t>
            </a:r>
            <a:r>
              <a:rPr lang="en-US" sz="4100" dirty="0">
                <a:solidFill>
                  <a:srgbClr val="016E8F"/>
                </a:solidFill>
              </a:rPr>
              <a:t> </a:t>
            </a:r>
            <a:r>
              <a:rPr lang="en-US" sz="4100" dirty="0" err="1">
                <a:solidFill>
                  <a:srgbClr val="016E8F"/>
                </a:solidFill>
              </a:rPr>
              <a:t>celles</a:t>
            </a:r>
            <a:r>
              <a:rPr lang="en-US" sz="4100" dirty="0">
                <a:solidFill>
                  <a:srgbClr val="016E8F"/>
                </a:solidFill>
              </a:rPr>
              <a:t> et </a:t>
            </a:r>
            <a:r>
              <a:rPr lang="en-US" sz="4100" dirty="0" err="1">
                <a:solidFill>
                  <a:srgbClr val="016E8F"/>
                </a:solidFill>
              </a:rPr>
              <a:t>tous</a:t>
            </a:r>
            <a:r>
              <a:rPr lang="en-US" sz="4100" dirty="0">
                <a:solidFill>
                  <a:srgbClr val="016E8F"/>
                </a:solidFill>
              </a:rPr>
              <a:t> </a:t>
            </a:r>
            <a:r>
              <a:rPr lang="en-US" sz="4100" dirty="0" err="1">
                <a:solidFill>
                  <a:srgbClr val="016E8F"/>
                </a:solidFill>
              </a:rPr>
              <a:t>ceux</a:t>
            </a:r>
            <a:r>
              <a:rPr lang="en-US" sz="4100" dirty="0">
                <a:solidFill>
                  <a:srgbClr val="016E8F"/>
                </a:solidFill>
              </a:rPr>
              <a:t> qui </a:t>
            </a:r>
            <a:r>
              <a:rPr lang="en-US" sz="4100" dirty="0" err="1">
                <a:solidFill>
                  <a:srgbClr val="016E8F"/>
                </a:solidFill>
              </a:rPr>
              <a:t>veulent</a:t>
            </a:r>
            <a:r>
              <a:rPr lang="en-US" sz="4100" dirty="0">
                <a:solidFill>
                  <a:srgbClr val="016E8F"/>
                </a:solidFill>
              </a:rPr>
              <a:t> </a:t>
            </a:r>
            <a:r>
              <a:rPr lang="en-US" sz="4100" dirty="0" err="1">
                <a:solidFill>
                  <a:srgbClr val="016E8F"/>
                </a:solidFill>
              </a:rPr>
              <a:t>entreprendre</a:t>
            </a:r>
            <a:r>
              <a:rPr lang="en-US" sz="4100" dirty="0">
                <a:solidFill>
                  <a:srgbClr val="016E8F"/>
                </a:solidFill>
              </a:rPr>
              <a:t> sur </a:t>
            </a:r>
            <a:r>
              <a:rPr lang="en-US" sz="4100" dirty="0" err="1">
                <a:solidFill>
                  <a:srgbClr val="016E8F"/>
                </a:solidFill>
              </a:rPr>
              <a:t>leur</a:t>
            </a:r>
            <a:r>
              <a:rPr lang="en-US" sz="4100" dirty="0">
                <a:solidFill>
                  <a:srgbClr val="016E8F"/>
                </a:solidFill>
              </a:rPr>
              <a:t> </a:t>
            </a:r>
            <a:r>
              <a:rPr lang="en-US" sz="4100" dirty="0" err="1">
                <a:solidFill>
                  <a:srgbClr val="016E8F"/>
                </a:solidFill>
              </a:rPr>
              <a:t>territoire</a:t>
            </a:r>
            <a:r>
              <a:rPr lang="en-US" sz="4100" dirty="0">
                <a:solidFill>
                  <a:srgbClr val="016E8F"/>
                </a:solidFill>
              </a:rPr>
              <a:t>,              « </a:t>
            </a:r>
            <a:r>
              <a:rPr lang="en-US" sz="4100" b="1" dirty="0">
                <a:solidFill>
                  <a:srgbClr val="016E8F"/>
                </a:solidFill>
              </a:rPr>
              <a:t>La Startup </a:t>
            </a:r>
            <a:r>
              <a:rPr lang="en-US" sz="4100" b="1" dirty="0" err="1">
                <a:solidFill>
                  <a:srgbClr val="016E8F"/>
                </a:solidFill>
              </a:rPr>
              <a:t>est</a:t>
            </a:r>
            <a:r>
              <a:rPr lang="en-US" sz="4100" b="1" dirty="0">
                <a:solidFill>
                  <a:srgbClr val="016E8F"/>
                </a:solidFill>
              </a:rPr>
              <a:t> dans le </a:t>
            </a:r>
            <a:r>
              <a:rPr lang="en-US" sz="4100" b="1" dirty="0" err="1">
                <a:solidFill>
                  <a:srgbClr val="016E8F"/>
                </a:solidFill>
              </a:rPr>
              <a:t>pré</a:t>
            </a:r>
            <a:r>
              <a:rPr lang="en-US" sz="4100" b="1" dirty="0">
                <a:solidFill>
                  <a:srgbClr val="016E8F"/>
                </a:solidFill>
              </a:rPr>
              <a:t> Sud Gironde</a:t>
            </a:r>
            <a:r>
              <a:rPr lang="en-US" sz="4100" dirty="0">
                <a:solidFill>
                  <a:srgbClr val="016E8F"/>
                </a:solidFill>
              </a:rPr>
              <a:t> ». </a:t>
            </a:r>
          </a:p>
          <a:p>
            <a: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6E8F"/>
              </a:buClr>
              <a:buSzPts val="4100"/>
              <a:buFont typeface="Arial"/>
              <a:buNone/>
            </a:pPr>
            <a:endParaRPr lang="en-US" sz="1500" dirty="0">
              <a:solidFill>
                <a:srgbClr val="016E8F"/>
              </a:solidFill>
            </a:endParaRPr>
          </a:p>
          <a:p>
            <a: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6E8F"/>
              </a:buClr>
              <a:buSzPts val="4100"/>
              <a:buFont typeface="Arial"/>
              <a:buNone/>
            </a:pPr>
            <a:r>
              <a:rPr lang="en-US" sz="4100" dirty="0" err="1">
                <a:solidFill>
                  <a:srgbClr val="016E8F"/>
                </a:solidFill>
              </a:rPr>
              <a:t>C’est</a:t>
            </a:r>
            <a:r>
              <a:rPr lang="en-US" sz="4100" dirty="0">
                <a:solidFill>
                  <a:srgbClr val="016E8F"/>
                </a:solidFill>
              </a:rPr>
              <a:t> dans le cadre de </a:t>
            </a:r>
            <a:r>
              <a:rPr lang="en-US" sz="4100" dirty="0" err="1">
                <a:solidFill>
                  <a:srgbClr val="016E8F"/>
                </a:solidFill>
              </a:rPr>
              <a:t>ce</a:t>
            </a:r>
            <a:r>
              <a:rPr lang="en-US" sz="4100" dirty="0">
                <a:solidFill>
                  <a:srgbClr val="016E8F"/>
                </a:solidFill>
              </a:rPr>
              <a:t> </a:t>
            </a:r>
            <a:r>
              <a:rPr lang="en-US" sz="4100" dirty="0" err="1">
                <a:solidFill>
                  <a:srgbClr val="016E8F"/>
                </a:solidFill>
              </a:rPr>
              <a:t>programme</a:t>
            </a:r>
            <a:r>
              <a:rPr lang="en-US" sz="4100" dirty="0">
                <a:solidFill>
                  <a:srgbClr val="016E8F"/>
                </a:solidFill>
              </a:rPr>
              <a:t> que le </a:t>
            </a:r>
            <a:r>
              <a:rPr lang="en-US" sz="4100" dirty="0" err="1">
                <a:solidFill>
                  <a:srgbClr val="016E8F"/>
                </a:solidFill>
              </a:rPr>
              <a:t>territoire</a:t>
            </a:r>
            <a:r>
              <a:rPr lang="en-US" sz="4100" dirty="0">
                <a:solidFill>
                  <a:srgbClr val="016E8F"/>
                </a:solidFill>
              </a:rPr>
              <a:t> </a:t>
            </a:r>
            <a:r>
              <a:rPr lang="en-US" sz="4100" dirty="0" err="1">
                <a:solidFill>
                  <a:srgbClr val="016E8F"/>
                </a:solidFill>
              </a:rPr>
              <a:t>veut</a:t>
            </a:r>
            <a:r>
              <a:rPr lang="en-US" sz="4100" dirty="0">
                <a:solidFill>
                  <a:srgbClr val="016E8F"/>
                </a:solidFill>
              </a:rPr>
              <a:t> </a:t>
            </a:r>
            <a:r>
              <a:rPr lang="en-US" sz="4100" dirty="0" err="1">
                <a:solidFill>
                  <a:srgbClr val="016E8F"/>
                </a:solidFill>
              </a:rPr>
              <a:t>fédérer</a:t>
            </a:r>
            <a:r>
              <a:rPr lang="en-US" sz="4100" dirty="0">
                <a:solidFill>
                  <a:srgbClr val="016E8F"/>
                </a:solidFill>
              </a:rPr>
              <a:t> les Campus </a:t>
            </a:r>
            <a:r>
              <a:rPr lang="en-US" sz="4100" dirty="0" err="1">
                <a:solidFill>
                  <a:srgbClr val="016E8F"/>
                </a:solidFill>
              </a:rPr>
              <a:t>Connectés</a:t>
            </a:r>
            <a:r>
              <a:rPr lang="en-US" sz="4100" dirty="0">
                <a:solidFill>
                  <a:srgbClr val="016E8F"/>
                </a:solidFill>
              </a:rPr>
              <a:t> et les </a:t>
            </a:r>
            <a:r>
              <a:rPr lang="en-US" sz="4100" dirty="0" err="1">
                <a:solidFill>
                  <a:srgbClr val="016E8F"/>
                </a:solidFill>
              </a:rPr>
              <a:t>intégrer</a:t>
            </a:r>
            <a:r>
              <a:rPr lang="en-US" sz="4100" dirty="0">
                <a:solidFill>
                  <a:srgbClr val="016E8F"/>
                </a:solidFill>
              </a:rPr>
              <a:t> dans  </a:t>
            </a:r>
            <a:r>
              <a:rPr lang="en-US" sz="4100" dirty="0" err="1">
                <a:solidFill>
                  <a:srgbClr val="016E8F"/>
                </a:solidFill>
              </a:rPr>
              <a:t>une</a:t>
            </a:r>
            <a:r>
              <a:rPr lang="en-US" sz="4100" dirty="0">
                <a:solidFill>
                  <a:srgbClr val="016E8F"/>
                </a:solidFill>
              </a:rPr>
              <a:t> </a:t>
            </a:r>
            <a:r>
              <a:rPr lang="en-US" sz="4100" dirty="0" err="1">
                <a:solidFill>
                  <a:srgbClr val="016E8F"/>
                </a:solidFill>
              </a:rPr>
              <a:t>dynamique</a:t>
            </a:r>
            <a:r>
              <a:rPr lang="en-US" sz="4100" dirty="0">
                <a:solidFill>
                  <a:srgbClr val="016E8F"/>
                </a:solidFill>
              </a:rPr>
              <a:t> qui </a:t>
            </a:r>
            <a:r>
              <a:rPr lang="en-US" sz="4100" dirty="0" err="1">
                <a:solidFill>
                  <a:srgbClr val="016E8F"/>
                </a:solidFill>
              </a:rPr>
              <a:t>constitue</a:t>
            </a:r>
            <a:r>
              <a:rPr lang="en-US" sz="4100" dirty="0">
                <a:solidFill>
                  <a:srgbClr val="016E8F"/>
                </a:solidFill>
              </a:rPr>
              <a:t> </a:t>
            </a:r>
            <a:r>
              <a:rPr lang="en-US" sz="4100" dirty="0" err="1">
                <a:solidFill>
                  <a:srgbClr val="016E8F"/>
                </a:solidFill>
              </a:rPr>
              <a:t>une</a:t>
            </a:r>
            <a:r>
              <a:rPr lang="en-US" sz="4100" dirty="0">
                <a:solidFill>
                  <a:srgbClr val="016E8F"/>
                </a:solidFill>
              </a:rPr>
              <a:t> </a:t>
            </a:r>
            <a:r>
              <a:rPr lang="en-US" sz="4100" dirty="0" err="1">
                <a:solidFill>
                  <a:srgbClr val="016E8F"/>
                </a:solidFill>
              </a:rPr>
              <a:t>grande</a:t>
            </a:r>
            <a:r>
              <a:rPr lang="en-US" sz="4100" dirty="0">
                <a:solidFill>
                  <a:srgbClr val="016E8F"/>
                </a:solidFill>
              </a:rPr>
              <a:t> première en France. </a:t>
            </a:r>
            <a:endParaRPr sz="4100" dirty="0">
              <a:solidFill>
                <a:srgbClr val="016E8F"/>
              </a:solidFill>
            </a:endParaRPr>
          </a:p>
          <a:p>
            <a: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6E8F"/>
              </a:buClr>
              <a:buSzPts val="4100"/>
              <a:buFont typeface="Arial"/>
              <a:buNone/>
            </a:pPr>
            <a:endParaRPr sz="4100" b="1" dirty="0">
              <a:solidFill>
                <a:srgbClr val="016E8F"/>
              </a:solidFill>
            </a:endParaRPr>
          </a:p>
          <a:p>
            <a:pPr marL="0" marR="0" lvl="1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6E8F"/>
              </a:buClr>
              <a:buSzPts val="4100"/>
              <a:buFont typeface="Arial"/>
              <a:buNone/>
            </a:pPr>
            <a:endParaRPr sz="4100" dirty="0">
              <a:solidFill>
                <a:srgbClr val="016E8F"/>
              </a:solidFill>
            </a:endParaRPr>
          </a:p>
          <a:p>
            <a:pPr marL="0" marR="0" lvl="1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6E8F"/>
              </a:buClr>
              <a:buSzPts val="4100"/>
              <a:buFont typeface="Arial"/>
              <a:buNone/>
            </a:pPr>
            <a:endParaRPr sz="4100" dirty="0">
              <a:solidFill>
                <a:srgbClr val="016E8F"/>
              </a:solidFill>
            </a:endParaRPr>
          </a:p>
        </p:txBody>
      </p:sp>
      <p:pic>
        <p:nvPicPr>
          <p:cNvPr id="86" name="Google Shape;86;p3" descr="IMG_4336.png"/>
          <p:cNvPicPr preferRelativeResize="0"/>
          <p:nvPr/>
        </p:nvPicPr>
        <p:blipFill rotWithShape="1">
          <a:blip r:embed="rId3">
            <a:alphaModFix/>
          </a:blip>
          <a:srcRect l="33638" b="77484"/>
          <a:stretch/>
        </p:blipFill>
        <p:spPr>
          <a:xfrm>
            <a:off x="5580650" y="296374"/>
            <a:ext cx="13222700" cy="2691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3" descr="IMG_4336.png"/>
          <p:cNvPicPr preferRelativeResize="0"/>
          <p:nvPr/>
        </p:nvPicPr>
        <p:blipFill rotWithShape="1">
          <a:blip r:embed="rId3">
            <a:alphaModFix/>
          </a:blip>
          <a:srcRect t="82939"/>
          <a:stretch/>
        </p:blipFill>
        <p:spPr>
          <a:xfrm>
            <a:off x="5019675" y="11951225"/>
            <a:ext cx="14344650" cy="1468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6713a56e7e19eee8_22"/>
          <p:cNvSpPr txBox="1"/>
          <p:nvPr/>
        </p:nvSpPr>
        <p:spPr>
          <a:xfrm>
            <a:off x="514793" y="4890876"/>
            <a:ext cx="22010400" cy="200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1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6E8F"/>
              </a:buClr>
              <a:buSzPts val="4100"/>
              <a:buFont typeface="Arial"/>
              <a:buNone/>
            </a:pPr>
            <a:r>
              <a:rPr lang="en-US" sz="4100" b="0" i="0" u="none" strike="noStrike" cap="none" dirty="0">
                <a:solidFill>
                  <a:srgbClr val="016E8F"/>
                </a:solidFill>
                <a:latin typeface="Arial"/>
                <a:ea typeface="Arial"/>
                <a:cs typeface="Arial"/>
                <a:sym typeface="Arial"/>
              </a:rPr>
              <a:t>La Startup </a:t>
            </a:r>
            <a:r>
              <a:rPr lang="en-US" sz="4100" b="0" i="0" u="none" strike="noStrike" cap="none" dirty="0" err="1">
                <a:solidFill>
                  <a:srgbClr val="016E8F"/>
                </a:solidFill>
                <a:latin typeface="Arial"/>
                <a:ea typeface="Arial"/>
                <a:cs typeface="Arial"/>
                <a:sym typeface="Arial"/>
              </a:rPr>
              <a:t>est</a:t>
            </a:r>
            <a:r>
              <a:rPr lang="en-US" sz="4100" b="0" i="0" u="none" strike="noStrike" cap="none" dirty="0">
                <a:solidFill>
                  <a:srgbClr val="016E8F"/>
                </a:solidFill>
                <a:latin typeface="Arial"/>
                <a:ea typeface="Arial"/>
                <a:cs typeface="Arial"/>
                <a:sym typeface="Arial"/>
              </a:rPr>
              <a:t> dans le </a:t>
            </a:r>
            <a:r>
              <a:rPr lang="en-US" sz="4100" b="0" i="0" u="none" strike="noStrike" cap="none" dirty="0" err="1">
                <a:solidFill>
                  <a:srgbClr val="016E8F"/>
                </a:solidFill>
                <a:latin typeface="Arial"/>
                <a:ea typeface="Arial"/>
                <a:cs typeface="Arial"/>
                <a:sym typeface="Arial"/>
              </a:rPr>
              <a:t>pré</a:t>
            </a:r>
            <a:r>
              <a:rPr lang="en-US" sz="4100" b="0" i="0" u="none" strike="noStrike" cap="none" dirty="0">
                <a:solidFill>
                  <a:srgbClr val="016E8F"/>
                </a:solidFill>
                <a:latin typeface="Arial"/>
                <a:ea typeface="Arial"/>
                <a:cs typeface="Arial"/>
                <a:sym typeface="Arial"/>
              </a:rPr>
              <a:t> Sud Gironde </a:t>
            </a:r>
            <a:r>
              <a:rPr lang="en-US" sz="4100" b="0" i="0" u="none" strike="noStrike" cap="none" dirty="0" err="1">
                <a:solidFill>
                  <a:srgbClr val="016E8F"/>
                </a:solidFill>
                <a:latin typeface="Arial"/>
                <a:ea typeface="Arial"/>
                <a:cs typeface="Arial"/>
                <a:sym typeface="Arial"/>
              </a:rPr>
              <a:t>est</a:t>
            </a:r>
            <a:r>
              <a:rPr lang="en-US" sz="4100" b="0" i="0" u="none" strike="noStrike" cap="none" dirty="0">
                <a:solidFill>
                  <a:srgbClr val="016E8F"/>
                </a:solidFill>
                <a:latin typeface="Arial"/>
                <a:ea typeface="Arial"/>
                <a:cs typeface="Arial"/>
                <a:sym typeface="Arial"/>
              </a:rPr>
              <a:t> un </a:t>
            </a:r>
            <a:r>
              <a:rPr lang="en-US" sz="4100" b="0" i="0" u="none" strike="noStrike" cap="none" dirty="0" err="1">
                <a:solidFill>
                  <a:srgbClr val="016E8F"/>
                </a:solidFill>
                <a:latin typeface="Arial"/>
                <a:ea typeface="Arial"/>
                <a:cs typeface="Arial"/>
                <a:sym typeface="Arial"/>
              </a:rPr>
              <a:t>programme</a:t>
            </a:r>
            <a:r>
              <a:rPr lang="en-US" sz="4100" b="0" i="0" u="none" strike="noStrike" cap="none" dirty="0">
                <a:solidFill>
                  <a:srgbClr val="016E8F"/>
                </a:solidFill>
                <a:latin typeface="Arial"/>
                <a:ea typeface="Arial"/>
                <a:cs typeface="Arial"/>
                <a:sym typeface="Arial"/>
              </a:rPr>
              <a:t> entrepreneurial qui </a:t>
            </a:r>
            <a:r>
              <a:rPr lang="en-US" sz="4100" b="0" i="0" u="none" strike="noStrike" cap="none" dirty="0" err="1">
                <a:solidFill>
                  <a:srgbClr val="016E8F"/>
                </a:solidFill>
                <a:latin typeface="Arial"/>
                <a:ea typeface="Arial"/>
                <a:cs typeface="Arial"/>
                <a:sym typeface="Arial"/>
              </a:rPr>
              <a:t>permet</a:t>
            </a:r>
            <a:r>
              <a:rPr lang="en-US" sz="4100" b="0" i="0" u="none" strike="noStrike" cap="none" dirty="0">
                <a:solidFill>
                  <a:srgbClr val="016E8F"/>
                </a:solidFill>
                <a:latin typeface="Arial"/>
                <a:ea typeface="Arial"/>
                <a:cs typeface="Arial"/>
                <a:sym typeface="Arial"/>
              </a:rPr>
              <a:t> de booster les </a:t>
            </a:r>
            <a:r>
              <a:rPr lang="en-US" sz="4100" b="0" i="0" u="none" strike="noStrike" cap="none" dirty="0" err="1">
                <a:solidFill>
                  <a:srgbClr val="016E8F"/>
                </a:solidFill>
                <a:latin typeface="Arial"/>
                <a:ea typeface="Arial"/>
                <a:cs typeface="Arial"/>
                <a:sym typeface="Arial"/>
              </a:rPr>
              <a:t>projets</a:t>
            </a:r>
            <a:r>
              <a:rPr lang="en-US" sz="4100" b="0" i="0" u="none" strike="noStrike" cap="none" dirty="0">
                <a:solidFill>
                  <a:srgbClr val="016E8F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4100" b="0" i="0" u="none" strike="noStrike" cap="none" dirty="0" err="1">
                <a:solidFill>
                  <a:srgbClr val="016E8F"/>
                </a:solidFill>
                <a:latin typeface="Arial"/>
                <a:ea typeface="Arial"/>
                <a:cs typeface="Arial"/>
                <a:sym typeface="Arial"/>
              </a:rPr>
              <a:t>créateurs</a:t>
            </a:r>
            <a:r>
              <a:rPr lang="en-US" sz="4100" b="0" i="0" u="none" strike="noStrike" cap="none" dirty="0">
                <a:solidFill>
                  <a:srgbClr val="016E8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100" b="0" i="0" u="none" strike="noStrike" cap="none" dirty="0" err="1">
                <a:solidFill>
                  <a:srgbClr val="016E8F"/>
                </a:solidFill>
                <a:latin typeface="Arial"/>
                <a:ea typeface="Arial"/>
                <a:cs typeface="Arial"/>
                <a:sym typeface="Arial"/>
              </a:rPr>
              <a:t>d’entreprise</a:t>
            </a:r>
            <a:r>
              <a:rPr lang="en-US" sz="4100" b="0" i="0" u="none" strike="noStrike" cap="none" dirty="0">
                <a:solidFill>
                  <a:srgbClr val="016E8F"/>
                </a:solidFill>
                <a:latin typeface="Arial"/>
                <a:ea typeface="Arial"/>
                <a:cs typeface="Arial"/>
                <a:sym typeface="Arial"/>
              </a:rPr>
              <a:t> du </a:t>
            </a:r>
            <a:r>
              <a:rPr lang="en-US" sz="4100" b="0" i="0" u="none" strike="noStrike" cap="none" dirty="0" err="1">
                <a:solidFill>
                  <a:srgbClr val="016E8F"/>
                </a:solidFill>
                <a:latin typeface="Arial"/>
                <a:ea typeface="Arial"/>
                <a:cs typeface="Arial"/>
                <a:sym typeface="Arial"/>
              </a:rPr>
              <a:t>territoire</a:t>
            </a:r>
            <a:r>
              <a:rPr lang="en-US" sz="4100" b="0" i="0" u="none" strike="noStrike" cap="none" dirty="0">
                <a:solidFill>
                  <a:srgbClr val="016E8F"/>
                </a:solidFill>
                <a:latin typeface="Arial"/>
                <a:ea typeface="Arial"/>
                <a:cs typeface="Arial"/>
                <a:sym typeface="Arial"/>
              </a:rPr>
              <a:t> pendant </a:t>
            </a:r>
            <a:r>
              <a:rPr lang="en-US" sz="4100" b="0" i="0" u="none" strike="noStrike" cap="none" dirty="0" err="1">
                <a:solidFill>
                  <a:srgbClr val="016E8F"/>
                </a:solidFill>
                <a:latin typeface="Arial"/>
                <a:ea typeface="Arial"/>
                <a:cs typeface="Arial"/>
                <a:sym typeface="Arial"/>
              </a:rPr>
              <a:t>plusieurs</a:t>
            </a:r>
            <a:r>
              <a:rPr lang="en-US" sz="4100" b="0" i="0" u="none" strike="noStrike" cap="none" dirty="0">
                <a:solidFill>
                  <a:srgbClr val="016E8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100" b="0" i="0" u="none" strike="noStrike" cap="none" dirty="0" err="1">
                <a:solidFill>
                  <a:srgbClr val="016E8F"/>
                </a:solidFill>
                <a:latin typeface="Arial"/>
                <a:ea typeface="Arial"/>
                <a:cs typeface="Arial"/>
                <a:sym typeface="Arial"/>
              </a:rPr>
              <a:t>mois</a:t>
            </a:r>
            <a:r>
              <a:rPr lang="en-US" sz="4100" b="0" i="0" u="none" strike="noStrike" cap="none" dirty="0">
                <a:solidFill>
                  <a:srgbClr val="016E8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100" b="0" i="0" u="none" strike="noStrike" cap="none" dirty="0" err="1">
                <a:solidFill>
                  <a:srgbClr val="016E8F"/>
                </a:solidFill>
                <a:latin typeface="Arial"/>
                <a:ea typeface="Arial"/>
                <a:cs typeface="Arial"/>
                <a:sym typeface="Arial"/>
              </a:rPr>
              <a:t>jusqu’à</a:t>
            </a:r>
            <a:r>
              <a:rPr lang="en-US" sz="4100" b="0" i="0" u="none" strike="noStrike" cap="none" dirty="0">
                <a:solidFill>
                  <a:srgbClr val="016E8F"/>
                </a:solidFill>
                <a:latin typeface="Arial"/>
                <a:ea typeface="Arial"/>
                <a:cs typeface="Arial"/>
                <a:sym typeface="Arial"/>
              </a:rPr>
              <a:t> un marathon </a:t>
            </a:r>
            <a:r>
              <a:rPr lang="en-US" sz="4100" b="0" i="0" u="none" strike="noStrike" cap="none" dirty="0" err="1">
                <a:solidFill>
                  <a:srgbClr val="016E8F"/>
                </a:solidFill>
                <a:latin typeface="Arial"/>
                <a:ea typeface="Arial"/>
                <a:cs typeface="Arial"/>
                <a:sym typeface="Arial"/>
              </a:rPr>
              <a:t>créatif</a:t>
            </a:r>
            <a:r>
              <a:rPr lang="en-US" sz="4100" b="0" i="0" u="none" strike="noStrike" cap="none" dirty="0">
                <a:solidFill>
                  <a:srgbClr val="016E8F"/>
                </a:solidFill>
                <a:latin typeface="Arial"/>
                <a:ea typeface="Arial"/>
                <a:cs typeface="Arial"/>
                <a:sym typeface="Arial"/>
              </a:rPr>
              <a:t> de 48 </a:t>
            </a:r>
            <a:r>
              <a:rPr lang="en-US" sz="4100" b="0" i="0" u="none" strike="noStrike" cap="none" dirty="0" err="1">
                <a:solidFill>
                  <a:srgbClr val="016E8F"/>
                </a:solidFill>
                <a:latin typeface="Arial"/>
                <a:ea typeface="Arial"/>
                <a:cs typeface="Arial"/>
                <a:sym typeface="Arial"/>
              </a:rPr>
              <a:t>heures</a:t>
            </a:r>
            <a:r>
              <a:rPr lang="en-US" sz="4100" b="0" i="0" u="none" strike="noStrike" cap="none" dirty="0">
                <a:solidFill>
                  <a:srgbClr val="016E8F"/>
                </a:solidFill>
                <a:latin typeface="Arial"/>
                <a:ea typeface="Arial"/>
                <a:cs typeface="Arial"/>
                <a:sym typeface="Arial"/>
              </a:rPr>
              <a:t> qui aura lieu les 31 mars et 1er </a:t>
            </a:r>
            <a:r>
              <a:rPr lang="en-US" sz="4100" b="0" i="0" u="none" strike="noStrike" cap="none" dirty="0" err="1">
                <a:solidFill>
                  <a:srgbClr val="016E8F"/>
                </a:solidFill>
                <a:latin typeface="Arial"/>
                <a:ea typeface="Arial"/>
                <a:cs typeface="Arial"/>
                <a:sym typeface="Arial"/>
              </a:rPr>
              <a:t>avril</a:t>
            </a:r>
            <a:r>
              <a:rPr lang="en-US" sz="4100" b="0" i="0" u="none" strike="noStrike" cap="none" dirty="0">
                <a:solidFill>
                  <a:srgbClr val="016E8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g6713a56e7e19eee8_22"/>
          <p:cNvSpPr txBox="1"/>
          <p:nvPr/>
        </p:nvSpPr>
        <p:spPr>
          <a:xfrm>
            <a:off x="514793" y="8808055"/>
            <a:ext cx="22010400" cy="200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1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6E8F"/>
              </a:buClr>
              <a:buSzPts val="4100"/>
              <a:buFont typeface="Arial"/>
              <a:buNone/>
            </a:pPr>
            <a:r>
              <a:rPr lang="en-US" sz="4100" b="0" i="0" u="none" strike="noStrike" cap="none" dirty="0" err="1">
                <a:solidFill>
                  <a:srgbClr val="016E8F"/>
                </a:solidFill>
                <a:latin typeface="Arial"/>
                <a:ea typeface="Arial"/>
                <a:cs typeface="Arial"/>
                <a:sym typeface="Arial"/>
              </a:rPr>
              <a:t>Cette</a:t>
            </a:r>
            <a:r>
              <a:rPr lang="en-US" sz="4100" b="0" i="0" u="none" strike="noStrike" cap="none" dirty="0">
                <a:solidFill>
                  <a:srgbClr val="016E8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100" b="0" i="0" u="none" strike="noStrike" cap="none" dirty="0" err="1">
                <a:solidFill>
                  <a:srgbClr val="016E8F"/>
                </a:solidFill>
                <a:latin typeface="Arial"/>
                <a:ea typeface="Arial"/>
                <a:cs typeface="Arial"/>
                <a:sym typeface="Arial"/>
              </a:rPr>
              <a:t>deuxième</a:t>
            </a:r>
            <a:r>
              <a:rPr lang="en-US" sz="4100" b="0" i="0" u="none" strike="noStrike" cap="none" dirty="0">
                <a:solidFill>
                  <a:srgbClr val="016E8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100" b="0" i="0" u="none" strike="noStrike" cap="none" dirty="0" err="1">
                <a:solidFill>
                  <a:srgbClr val="016E8F"/>
                </a:solidFill>
                <a:latin typeface="Arial"/>
                <a:ea typeface="Arial"/>
                <a:cs typeface="Arial"/>
                <a:sym typeface="Arial"/>
              </a:rPr>
              <a:t>édition</a:t>
            </a:r>
            <a:r>
              <a:rPr lang="en-US" sz="4100" b="0" i="0" u="none" strike="noStrike" cap="none" dirty="0">
                <a:solidFill>
                  <a:srgbClr val="016E8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100" b="0" i="0" u="none" strike="noStrike" cap="none" dirty="0" err="1">
                <a:solidFill>
                  <a:srgbClr val="016E8F"/>
                </a:solidFill>
                <a:latin typeface="Arial"/>
                <a:ea typeface="Arial"/>
                <a:cs typeface="Arial"/>
                <a:sym typeface="Arial"/>
              </a:rPr>
              <a:t>veut</a:t>
            </a:r>
            <a:r>
              <a:rPr lang="en-US" sz="4100" b="0" i="0" u="none" strike="noStrike" cap="none" dirty="0">
                <a:solidFill>
                  <a:srgbClr val="016E8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100" b="0" i="0" u="none" strike="noStrike" cap="none" dirty="0" err="1">
                <a:solidFill>
                  <a:srgbClr val="016E8F"/>
                </a:solidFill>
                <a:latin typeface="Arial"/>
                <a:ea typeface="Arial"/>
                <a:cs typeface="Arial"/>
                <a:sym typeface="Arial"/>
              </a:rPr>
              <a:t>rassembler</a:t>
            </a:r>
            <a:r>
              <a:rPr lang="en-US" sz="4100" b="0" i="0" u="none" strike="noStrike" cap="none" dirty="0">
                <a:solidFill>
                  <a:srgbClr val="016E8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100" dirty="0">
                <a:solidFill>
                  <a:srgbClr val="016E8F"/>
                </a:solidFill>
              </a:rPr>
              <a:t>en</a:t>
            </a:r>
            <a:r>
              <a:rPr lang="en-US" sz="4100" b="0" i="0" u="none" strike="noStrike" cap="none" dirty="0">
                <a:solidFill>
                  <a:srgbClr val="016E8F"/>
                </a:solidFill>
                <a:latin typeface="Arial"/>
                <a:ea typeface="Arial"/>
                <a:cs typeface="Arial"/>
                <a:sym typeface="Arial"/>
              </a:rPr>
              <a:t> Sud Gironde des entrepreneurs qui </a:t>
            </a:r>
            <a:r>
              <a:rPr lang="en-US" sz="4100" b="0" i="0" u="none" strike="noStrike" cap="none" dirty="0" err="1">
                <a:solidFill>
                  <a:srgbClr val="016E8F"/>
                </a:solidFill>
                <a:latin typeface="Arial"/>
                <a:ea typeface="Arial"/>
                <a:cs typeface="Arial"/>
                <a:sym typeface="Arial"/>
              </a:rPr>
              <a:t>imaginent</a:t>
            </a:r>
            <a:r>
              <a:rPr lang="en-US" sz="4100" b="0" i="0" u="none" strike="noStrike" cap="none" dirty="0">
                <a:solidFill>
                  <a:srgbClr val="016E8F"/>
                </a:solidFill>
                <a:latin typeface="Arial"/>
                <a:ea typeface="Arial"/>
                <a:cs typeface="Arial"/>
                <a:sym typeface="Arial"/>
              </a:rPr>
              <a:t> des </a:t>
            </a:r>
            <a:r>
              <a:rPr lang="en-US" sz="4100" b="0" i="0" u="none" strike="noStrike" cap="none" dirty="0" err="1">
                <a:solidFill>
                  <a:srgbClr val="016E8F"/>
                </a:solidFill>
                <a:latin typeface="Arial"/>
                <a:ea typeface="Arial"/>
                <a:cs typeface="Arial"/>
                <a:sym typeface="Arial"/>
              </a:rPr>
              <a:t>produits</a:t>
            </a:r>
            <a:r>
              <a:rPr lang="en-US" sz="4100" b="0" i="0" u="none" strike="noStrike" cap="none" dirty="0">
                <a:solidFill>
                  <a:srgbClr val="016E8F"/>
                </a:solidFill>
                <a:latin typeface="Arial"/>
                <a:ea typeface="Arial"/>
                <a:cs typeface="Arial"/>
                <a:sym typeface="Arial"/>
              </a:rPr>
              <a:t> et services qui </a:t>
            </a:r>
            <a:r>
              <a:rPr lang="en-US" sz="4100" b="0" i="0" u="none" strike="noStrike" cap="none" dirty="0" err="1">
                <a:solidFill>
                  <a:srgbClr val="016E8F"/>
                </a:solidFill>
                <a:latin typeface="Arial"/>
                <a:ea typeface="Arial"/>
                <a:cs typeface="Arial"/>
                <a:sym typeface="Arial"/>
              </a:rPr>
              <a:t>peuvent</a:t>
            </a:r>
            <a:r>
              <a:rPr lang="en-US" sz="4100" b="0" i="0" u="none" strike="noStrike" cap="none" dirty="0">
                <a:solidFill>
                  <a:srgbClr val="016E8F"/>
                </a:solidFill>
                <a:latin typeface="Arial"/>
                <a:ea typeface="Arial"/>
                <a:cs typeface="Arial"/>
                <a:sym typeface="Arial"/>
              </a:rPr>
              <a:t> aider à </a:t>
            </a:r>
            <a:r>
              <a:rPr lang="en-US" sz="4100" b="1" i="0" u="none" strike="noStrike" cap="none" dirty="0">
                <a:solidFill>
                  <a:srgbClr val="016E8F"/>
                </a:solidFill>
                <a:latin typeface="Arial"/>
                <a:ea typeface="Arial"/>
                <a:cs typeface="Arial"/>
                <a:sym typeface="Arial"/>
              </a:rPr>
              <a:t>bien vivre et bien </a:t>
            </a:r>
            <a:r>
              <a:rPr lang="en-US" sz="4100" b="1" i="0" u="none" strike="noStrike" cap="none" dirty="0" err="1">
                <a:solidFill>
                  <a:srgbClr val="016E8F"/>
                </a:solidFill>
                <a:latin typeface="Arial"/>
                <a:ea typeface="Arial"/>
                <a:cs typeface="Arial"/>
                <a:sym typeface="Arial"/>
              </a:rPr>
              <a:t>vieillir</a:t>
            </a:r>
            <a:r>
              <a:rPr lang="en-US" sz="4100" b="1" i="0" u="none" strike="noStrike" cap="none" dirty="0">
                <a:solidFill>
                  <a:srgbClr val="016E8F"/>
                </a:solidFill>
                <a:latin typeface="Arial"/>
                <a:ea typeface="Arial"/>
                <a:cs typeface="Arial"/>
                <a:sym typeface="Arial"/>
              </a:rPr>
              <a:t> sur </a:t>
            </a:r>
            <a:r>
              <a:rPr lang="en-US" sz="4100" b="1" i="0" u="none" strike="noStrike" cap="none" dirty="0" err="1">
                <a:solidFill>
                  <a:srgbClr val="016E8F"/>
                </a:solidFill>
                <a:latin typeface="Arial"/>
                <a:ea typeface="Arial"/>
                <a:cs typeface="Arial"/>
                <a:sym typeface="Arial"/>
              </a:rPr>
              <a:t>nos</a:t>
            </a:r>
            <a:r>
              <a:rPr lang="en-US" sz="4100" b="1" i="0" u="none" strike="noStrike" cap="none" dirty="0">
                <a:solidFill>
                  <a:srgbClr val="016E8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100" b="1" i="0" u="none" strike="noStrike" cap="none" dirty="0" err="1">
                <a:solidFill>
                  <a:srgbClr val="016E8F"/>
                </a:solidFill>
                <a:latin typeface="Arial"/>
                <a:ea typeface="Arial"/>
                <a:cs typeface="Arial"/>
                <a:sym typeface="Arial"/>
              </a:rPr>
              <a:t>territoires</a:t>
            </a:r>
            <a:r>
              <a:rPr lang="en-US" sz="4100" b="1" i="0" u="none" strike="noStrike" cap="none" dirty="0">
                <a:solidFill>
                  <a:srgbClr val="016E8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100" b="1" i="0" u="none" strike="noStrike" cap="none" dirty="0" err="1">
                <a:solidFill>
                  <a:srgbClr val="016E8F"/>
                </a:solidFill>
                <a:latin typeface="Arial"/>
                <a:ea typeface="Arial"/>
                <a:cs typeface="Arial"/>
                <a:sym typeface="Arial"/>
              </a:rPr>
              <a:t>ruraux</a:t>
            </a:r>
            <a:r>
              <a:rPr lang="en-US" sz="4100" b="0" i="0" u="none" strike="noStrike" cap="none" dirty="0">
                <a:solidFill>
                  <a:srgbClr val="016E8F"/>
                </a:solidFill>
                <a:latin typeface="Arial"/>
                <a:ea typeface="Arial"/>
                <a:cs typeface="Arial"/>
                <a:sym typeface="Arial"/>
              </a:rPr>
              <a:t>, un </a:t>
            </a:r>
            <a:r>
              <a:rPr lang="en-US" sz="4100" b="0" i="0" u="none" strike="noStrike" cap="none" dirty="0" err="1">
                <a:solidFill>
                  <a:srgbClr val="016E8F"/>
                </a:solidFill>
                <a:latin typeface="Arial"/>
                <a:ea typeface="Arial"/>
                <a:cs typeface="Arial"/>
                <a:sym typeface="Arial"/>
              </a:rPr>
              <a:t>programme</a:t>
            </a:r>
            <a:r>
              <a:rPr lang="en-US" sz="4100" b="0" i="0" u="none" strike="noStrike" cap="none" dirty="0">
                <a:solidFill>
                  <a:srgbClr val="016E8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100" b="0" i="0" u="none" strike="noStrike" cap="none" dirty="0" err="1">
                <a:solidFill>
                  <a:srgbClr val="016E8F"/>
                </a:solidFill>
                <a:latin typeface="Arial"/>
                <a:ea typeface="Arial"/>
                <a:cs typeface="Arial"/>
                <a:sym typeface="Arial"/>
              </a:rPr>
              <a:t>porté</a:t>
            </a:r>
            <a:r>
              <a:rPr lang="en-US" sz="4100" b="0" i="0" u="none" strike="noStrike" cap="none" dirty="0">
                <a:solidFill>
                  <a:srgbClr val="016E8F"/>
                </a:solidFill>
                <a:latin typeface="Arial"/>
                <a:ea typeface="Arial"/>
                <a:cs typeface="Arial"/>
                <a:sym typeface="Arial"/>
              </a:rPr>
              <a:t> par le </a:t>
            </a:r>
            <a:r>
              <a:rPr lang="en-US" sz="4100" b="1" i="0" u="none" strike="noStrike" cap="none" dirty="0" err="1">
                <a:solidFill>
                  <a:srgbClr val="016E8F"/>
                </a:solidFill>
                <a:latin typeface="Arial"/>
                <a:ea typeface="Arial"/>
                <a:cs typeface="Arial"/>
                <a:sym typeface="Arial"/>
              </a:rPr>
              <a:t>Pôle</a:t>
            </a:r>
            <a:r>
              <a:rPr lang="en-US" sz="4100" b="1" i="0" u="none" strike="noStrike" cap="none" dirty="0">
                <a:solidFill>
                  <a:srgbClr val="016E8F"/>
                </a:solidFill>
                <a:latin typeface="Arial"/>
                <a:ea typeface="Arial"/>
                <a:cs typeface="Arial"/>
                <a:sym typeface="Arial"/>
              </a:rPr>
              <a:t> Territorial Sud Gironde</a:t>
            </a:r>
            <a:r>
              <a:rPr lang="en-US" sz="4100" b="0" i="0" u="none" strike="noStrike" cap="none" dirty="0">
                <a:solidFill>
                  <a:srgbClr val="016E8F"/>
                </a:solidFill>
                <a:latin typeface="Arial"/>
                <a:ea typeface="Arial"/>
                <a:cs typeface="Arial"/>
                <a:sym typeface="Arial"/>
              </a:rPr>
              <a:t> et </a:t>
            </a:r>
            <a:r>
              <a:rPr lang="en-US" sz="4100" b="0" i="0" u="none" strike="noStrike" cap="none" dirty="0" err="1">
                <a:solidFill>
                  <a:srgbClr val="016E8F"/>
                </a:solidFill>
                <a:latin typeface="Arial"/>
                <a:ea typeface="Arial"/>
                <a:cs typeface="Arial"/>
                <a:sym typeface="Arial"/>
              </a:rPr>
              <a:t>ses</a:t>
            </a:r>
            <a:r>
              <a:rPr lang="en-US" sz="4100" b="0" i="0" u="none" strike="noStrike" cap="none" dirty="0">
                <a:solidFill>
                  <a:srgbClr val="016E8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100" b="0" i="0" u="none" strike="noStrike" cap="none" dirty="0" err="1">
                <a:solidFill>
                  <a:srgbClr val="016E8F"/>
                </a:solidFill>
                <a:latin typeface="Arial"/>
                <a:ea typeface="Arial"/>
                <a:cs typeface="Arial"/>
                <a:sym typeface="Arial"/>
              </a:rPr>
              <a:t>partenaires</a:t>
            </a:r>
            <a:r>
              <a:rPr lang="en-US" sz="4100" b="0" i="0" u="none" strike="noStrike" cap="none" dirty="0">
                <a:solidFill>
                  <a:srgbClr val="016E8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g6713a56e7e19eee8_22"/>
          <p:cNvSpPr txBox="1"/>
          <p:nvPr/>
        </p:nvSpPr>
        <p:spPr>
          <a:xfrm>
            <a:off x="514793" y="3304103"/>
            <a:ext cx="16065600" cy="8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1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 b="1" dirty="0">
                <a:solidFill>
                  <a:srgbClr val="016E8F"/>
                </a:solidFill>
              </a:rPr>
              <a:t>La Startup </a:t>
            </a:r>
            <a:r>
              <a:rPr lang="en-US" sz="4600" b="1" dirty="0" err="1">
                <a:solidFill>
                  <a:srgbClr val="016E8F"/>
                </a:solidFill>
              </a:rPr>
              <a:t>est</a:t>
            </a:r>
            <a:r>
              <a:rPr lang="en-US" sz="4600" b="1" dirty="0">
                <a:solidFill>
                  <a:srgbClr val="016E8F"/>
                </a:solidFill>
              </a:rPr>
              <a:t> dans le </a:t>
            </a:r>
            <a:r>
              <a:rPr lang="en-US" sz="4600" b="1" dirty="0" err="1">
                <a:solidFill>
                  <a:srgbClr val="016E8F"/>
                </a:solidFill>
              </a:rPr>
              <a:t>pré</a:t>
            </a:r>
            <a:r>
              <a:rPr lang="en-US" sz="4600" b="1" dirty="0">
                <a:solidFill>
                  <a:srgbClr val="016E8F"/>
                </a:solidFill>
              </a:rPr>
              <a:t> Sud Gironde </a:t>
            </a:r>
            <a:r>
              <a:rPr lang="en-US" sz="4600" b="1" dirty="0" err="1">
                <a:solidFill>
                  <a:srgbClr val="016E8F"/>
                </a:solidFill>
              </a:rPr>
              <a:t>c’est</a:t>
            </a:r>
            <a:r>
              <a:rPr lang="en-US" sz="4600" b="1" dirty="0">
                <a:solidFill>
                  <a:srgbClr val="016E8F"/>
                </a:solidFill>
              </a:rPr>
              <a:t> quoi ?</a:t>
            </a:r>
            <a:endParaRPr sz="4600" b="1" dirty="0"/>
          </a:p>
        </p:txBody>
      </p:sp>
      <p:pic>
        <p:nvPicPr>
          <p:cNvPr id="95" name="Google Shape;95;g6713a56e7e19eee8_22" descr="IMG_4336.png"/>
          <p:cNvPicPr preferRelativeResize="0"/>
          <p:nvPr/>
        </p:nvPicPr>
        <p:blipFill rotWithShape="1">
          <a:blip r:embed="rId3">
            <a:alphaModFix/>
          </a:blip>
          <a:srcRect t="82939"/>
          <a:stretch/>
        </p:blipFill>
        <p:spPr>
          <a:xfrm>
            <a:off x="3581013" y="11328231"/>
            <a:ext cx="17221975" cy="1762926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g6713a56e7e19eee8_22"/>
          <p:cNvSpPr txBox="1"/>
          <p:nvPr/>
        </p:nvSpPr>
        <p:spPr>
          <a:xfrm>
            <a:off x="514800" y="7474803"/>
            <a:ext cx="23354400" cy="8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1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 b="1" dirty="0" err="1">
                <a:solidFill>
                  <a:srgbClr val="016E8F"/>
                </a:solidFill>
              </a:rPr>
              <a:t>Unir</a:t>
            </a:r>
            <a:r>
              <a:rPr lang="en-US" sz="4600" b="1" dirty="0">
                <a:solidFill>
                  <a:srgbClr val="016E8F"/>
                </a:solidFill>
              </a:rPr>
              <a:t> </a:t>
            </a:r>
            <a:r>
              <a:rPr lang="en-US" sz="4600" b="1" dirty="0" err="1">
                <a:solidFill>
                  <a:srgbClr val="016E8F"/>
                </a:solidFill>
              </a:rPr>
              <a:t>tous</a:t>
            </a:r>
            <a:r>
              <a:rPr lang="en-US" sz="4600" b="1" dirty="0">
                <a:solidFill>
                  <a:srgbClr val="016E8F"/>
                </a:solidFill>
              </a:rPr>
              <a:t> les talents et </a:t>
            </a:r>
            <a:r>
              <a:rPr lang="en-US" sz="4600" b="1" dirty="0" err="1">
                <a:solidFill>
                  <a:srgbClr val="016E8F"/>
                </a:solidFill>
              </a:rPr>
              <a:t>toutes</a:t>
            </a:r>
            <a:r>
              <a:rPr lang="en-US" sz="4600" b="1" dirty="0">
                <a:solidFill>
                  <a:srgbClr val="016E8F"/>
                </a:solidFill>
              </a:rPr>
              <a:t> les </a:t>
            </a:r>
            <a:r>
              <a:rPr lang="en-US" sz="4600" b="1" dirty="0" err="1">
                <a:solidFill>
                  <a:srgbClr val="016E8F"/>
                </a:solidFill>
              </a:rPr>
              <a:t>volontés</a:t>
            </a:r>
            <a:r>
              <a:rPr lang="en-US" sz="4600" b="1" dirty="0">
                <a:solidFill>
                  <a:srgbClr val="016E8F"/>
                </a:solidFill>
              </a:rPr>
              <a:t> pour </a:t>
            </a:r>
            <a:r>
              <a:rPr lang="en-US" sz="4600" b="1" dirty="0" err="1">
                <a:solidFill>
                  <a:srgbClr val="016E8F"/>
                </a:solidFill>
              </a:rPr>
              <a:t>construire</a:t>
            </a:r>
            <a:r>
              <a:rPr lang="en-US" sz="4600" b="1" dirty="0">
                <a:solidFill>
                  <a:srgbClr val="016E8F"/>
                </a:solidFill>
              </a:rPr>
              <a:t> la </a:t>
            </a:r>
            <a:r>
              <a:rPr lang="en-US" sz="4600" b="1" dirty="0" err="1">
                <a:solidFill>
                  <a:srgbClr val="016E8F"/>
                </a:solidFill>
              </a:rPr>
              <a:t>ruralité</a:t>
            </a:r>
            <a:r>
              <a:rPr lang="en-US" sz="4600" b="1" dirty="0">
                <a:solidFill>
                  <a:srgbClr val="016E8F"/>
                </a:solidFill>
              </a:rPr>
              <a:t> de </a:t>
            </a:r>
            <a:r>
              <a:rPr lang="en-US" sz="4600" b="1" dirty="0" err="1">
                <a:solidFill>
                  <a:srgbClr val="016E8F"/>
                </a:solidFill>
              </a:rPr>
              <a:t>demain</a:t>
            </a:r>
            <a:r>
              <a:rPr lang="en-US" sz="4600" b="1" dirty="0">
                <a:solidFill>
                  <a:srgbClr val="016E8F"/>
                </a:solidFill>
              </a:rPr>
              <a:t> </a:t>
            </a:r>
            <a:endParaRPr sz="4600" b="1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4FEDAFA7-8B22-43F9-B2C7-71283DDCBB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087" y="580013"/>
            <a:ext cx="3739360" cy="1991460"/>
          </a:xfrm>
          <a:prstGeom prst="rect">
            <a:avLst/>
          </a:prstGeom>
        </p:spPr>
      </p:pic>
      <p:pic>
        <p:nvPicPr>
          <p:cNvPr id="11" name="Google Shape;96;g6713a56e7e19eee8_22">
            <a:extLst>
              <a:ext uri="{FF2B5EF4-FFF2-40B4-BE49-F238E27FC236}">
                <a16:creationId xmlns:a16="http://schemas.microsoft.com/office/drawing/2014/main" id="{C40F553D-3E20-4573-A597-A45521146FAE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20935" t="26808" r="22391" b="30751"/>
          <a:stretch/>
        </p:blipFill>
        <p:spPr>
          <a:xfrm>
            <a:off x="18642563" y="115748"/>
            <a:ext cx="5741437" cy="264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7A84D8D4-1912-4E1D-A674-71CC65F31B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70335" y="580013"/>
            <a:ext cx="3276814" cy="170799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6ff9cc927345c069_6"/>
          <p:cNvSpPr txBox="1"/>
          <p:nvPr/>
        </p:nvSpPr>
        <p:spPr>
          <a:xfrm>
            <a:off x="501168" y="4769530"/>
            <a:ext cx="22010400" cy="26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1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6E8F"/>
              </a:buClr>
              <a:buSzPts val="4100"/>
              <a:buFont typeface="Arial"/>
              <a:buNone/>
            </a:pPr>
            <a:r>
              <a:rPr lang="en-US" sz="4100" b="0" i="0" u="none" strike="noStrike" cap="none" dirty="0">
                <a:solidFill>
                  <a:srgbClr val="016E8F"/>
                </a:solidFill>
                <a:latin typeface="Arial"/>
                <a:ea typeface="Arial"/>
                <a:cs typeface="Arial"/>
                <a:sym typeface="Arial"/>
              </a:rPr>
              <a:t>La Startup </a:t>
            </a:r>
            <a:r>
              <a:rPr lang="en-US" sz="4100" b="0" i="0" u="none" strike="noStrike" cap="none" dirty="0" err="1">
                <a:solidFill>
                  <a:srgbClr val="016E8F"/>
                </a:solidFill>
                <a:latin typeface="Arial"/>
                <a:ea typeface="Arial"/>
                <a:cs typeface="Arial"/>
                <a:sym typeface="Arial"/>
              </a:rPr>
              <a:t>est</a:t>
            </a:r>
            <a:r>
              <a:rPr lang="en-US" sz="4100" b="0" i="0" u="none" strike="noStrike" cap="none" dirty="0">
                <a:solidFill>
                  <a:srgbClr val="016E8F"/>
                </a:solidFill>
                <a:latin typeface="Arial"/>
                <a:ea typeface="Arial"/>
                <a:cs typeface="Arial"/>
                <a:sym typeface="Arial"/>
              </a:rPr>
              <a:t> dans le </a:t>
            </a:r>
            <a:r>
              <a:rPr lang="en-US" sz="4100" b="0" i="0" u="none" strike="noStrike" cap="none" dirty="0" err="1">
                <a:solidFill>
                  <a:srgbClr val="016E8F"/>
                </a:solidFill>
                <a:latin typeface="Arial"/>
                <a:ea typeface="Arial"/>
                <a:cs typeface="Arial"/>
                <a:sym typeface="Arial"/>
              </a:rPr>
              <a:t>pré</a:t>
            </a:r>
            <a:r>
              <a:rPr lang="en-US" sz="4100" b="0" i="0" u="none" strike="noStrike" cap="none" dirty="0">
                <a:solidFill>
                  <a:srgbClr val="016E8F"/>
                </a:solidFill>
                <a:latin typeface="Arial"/>
                <a:ea typeface="Arial"/>
                <a:cs typeface="Arial"/>
                <a:sym typeface="Arial"/>
              </a:rPr>
              <a:t> Sud Gironde </a:t>
            </a:r>
            <a:r>
              <a:rPr lang="en-US" sz="4100" b="0" i="0" u="none" strike="noStrike" cap="none" dirty="0" err="1">
                <a:solidFill>
                  <a:srgbClr val="016E8F"/>
                </a:solidFill>
                <a:latin typeface="Arial"/>
                <a:ea typeface="Arial"/>
                <a:cs typeface="Arial"/>
                <a:sym typeface="Arial"/>
              </a:rPr>
              <a:t>est</a:t>
            </a:r>
            <a:r>
              <a:rPr lang="en-US" sz="4100" b="0" i="0" u="none" strike="noStrike" cap="none" dirty="0">
                <a:solidFill>
                  <a:srgbClr val="016E8F"/>
                </a:solidFill>
                <a:latin typeface="Arial"/>
                <a:ea typeface="Arial"/>
                <a:cs typeface="Arial"/>
                <a:sym typeface="Arial"/>
              </a:rPr>
              <a:t> un </a:t>
            </a:r>
            <a:r>
              <a:rPr lang="en-US" sz="4100" b="0" i="0" u="none" strike="noStrike" cap="none" dirty="0" err="1">
                <a:solidFill>
                  <a:srgbClr val="016E8F"/>
                </a:solidFill>
                <a:latin typeface="Arial"/>
                <a:ea typeface="Arial"/>
                <a:cs typeface="Arial"/>
                <a:sym typeface="Arial"/>
              </a:rPr>
              <a:t>programme</a:t>
            </a:r>
            <a:r>
              <a:rPr lang="en-US" sz="4100" b="0" i="0" u="none" strike="noStrike" cap="none" dirty="0">
                <a:solidFill>
                  <a:srgbClr val="016E8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100" dirty="0" err="1">
                <a:solidFill>
                  <a:srgbClr val="016E8F"/>
                </a:solidFill>
              </a:rPr>
              <a:t>destiné</a:t>
            </a:r>
            <a:r>
              <a:rPr lang="en-US" sz="4100" dirty="0">
                <a:solidFill>
                  <a:srgbClr val="016E8F"/>
                </a:solidFill>
              </a:rPr>
              <a:t> aux entrepreneurs </a:t>
            </a:r>
            <a:r>
              <a:rPr lang="en-US" sz="4100" b="1" dirty="0" err="1">
                <a:solidFill>
                  <a:srgbClr val="016E8F"/>
                </a:solidFill>
              </a:rPr>
              <a:t>mais</a:t>
            </a:r>
            <a:r>
              <a:rPr lang="en-US" sz="4100" b="1" dirty="0">
                <a:solidFill>
                  <a:srgbClr val="016E8F"/>
                </a:solidFill>
              </a:rPr>
              <a:t> </a:t>
            </a:r>
            <a:r>
              <a:rPr lang="en-US" sz="4100" b="1" dirty="0" err="1">
                <a:solidFill>
                  <a:srgbClr val="016E8F"/>
                </a:solidFill>
              </a:rPr>
              <a:t>veut</a:t>
            </a:r>
            <a:r>
              <a:rPr lang="en-US" sz="4100" b="1" dirty="0">
                <a:solidFill>
                  <a:srgbClr val="016E8F"/>
                </a:solidFill>
              </a:rPr>
              <a:t> </a:t>
            </a:r>
            <a:r>
              <a:rPr lang="en-US" sz="4100" b="1" dirty="0" err="1">
                <a:solidFill>
                  <a:srgbClr val="016E8F"/>
                </a:solidFill>
              </a:rPr>
              <a:t>permettre</a:t>
            </a:r>
            <a:r>
              <a:rPr lang="en-US" sz="4100" b="1" dirty="0">
                <a:solidFill>
                  <a:srgbClr val="016E8F"/>
                </a:solidFill>
              </a:rPr>
              <a:t> </a:t>
            </a:r>
            <a:r>
              <a:rPr lang="en-US" sz="4100" b="1" dirty="0" err="1">
                <a:solidFill>
                  <a:srgbClr val="016E8F"/>
                </a:solidFill>
              </a:rPr>
              <a:t>également</a:t>
            </a:r>
            <a:r>
              <a:rPr lang="en-US" sz="4100" b="1" dirty="0">
                <a:solidFill>
                  <a:srgbClr val="016E8F"/>
                </a:solidFill>
              </a:rPr>
              <a:t> à </a:t>
            </a:r>
            <a:r>
              <a:rPr lang="en-US" sz="4100" b="1" dirty="0" err="1">
                <a:solidFill>
                  <a:srgbClr val="016E8F"/>
                </a:solidFill>
              </a:rPr>
              <a:t>tous</a:t>
            </a:r>
            <a:r>
              <a:rPr lang="en-US" sz="4100" b="1" dirty="0">
                <a:solidFill>
                  <a:srgbClr val="016E8F"/>
                </a:solidFill>
              </a:rPr>
              <a:t> les </a:t>
            </a:r>
            <a:r>
              <a:rPr lang="en-US" sz="4100" b="1" dirty="0" err="1">
                <a:solidFill>
                  <a:srgbClr val="016E8F"/>
                </a:solidFill>
              </a:rPr>
              <a:t>étudiants</a:t>
            </a:r>
            <a:r>
              <a:rPr lang="en-US" sz="4100" b="1" dirty="0">
                <a:solidFill>
                  <a:srgbClr val="016E8F"/>
                </a:solidFill>
              </a:rPr>
              <a:t> des Campus </a:t>
            </a:r>
            <a:r>
              <a:rPr lang="en-US" sz="4100" b="1" dirty="0" err="1">
                <a:solidFill>
                  <a:srgbClr val="016E8F"/>
                </a:solidFill>
              </a:rPr>
              <a:t>Connectés</a:t>
            </a:r>
            <a:r>
              <a:rPr lang="en-US" sz="4100" dirty="0">
                <a:solidFill>
                  <a:srgbClr val="016E8F"/>
                </a:solidFill>
              </a:rPr>
              <a:t> de </a:t>
            </a:r>
            <a:r>
              <a:rPr lang="en-US" sz="4100" dirty="0" err="1">
                <a:solidFill>
                  <a:srgbClr val="016E8F"/>
                </a:solidFill>
              </a:rPr>
              <a:t>pouvoir</a:t>
            </a:r>
            <a:r>
              <a:rPr lang="en-US" sz="4100" dirty="0">
                <a:solidFill>
                  <a:srgbClr val="016E8F"/>
                </a:solidFill>
              </a:rPr>
              <a:t> </a:t>
            </a:r>
            <a:r>
              <a:rPr lang="en-US" sz="4100" dirty="0" err="1">
                <a:solidFill>
                  <a:srgbClr val="016E8F"/>
                </a:solidFill>
              </a:rPr>
              <a:t>développer</a:t>
            </a:r>
            <a:r>
              <a:rPr lang="en-US" sz="4100" dirty="0">
                <a:solidFill>
                  <a:srgbClr val="016E8F"/>
                </a:solidFill>
              </a:rPr>
              <a:t> </a:t>
            </a:r>
            <a:r>
              <a:rPr lang="en-US" sz="4100" dirty="0" err="1">
                <a:solidFill>
                  <a:srgbClr val="016E8F"/>
                </a:solidFill>
              </a:rPr>
              <a:t>leurs</a:t>
            </a:r>
            <a:r>
              <a:rPr lang="en-US" sz="4100" dirty="0">
                <a:solidFill>
                  <a:srgbClr val="016E8F"/>
                </a:solidFill>
              </a:rPr>
              <a:t> </a:t>
            </a:r>
            <a:r>
              <a:rPr lang="en-US" sz="4100" dirty="0" err="1">
                <a:solidFill>
                  <a:srgbClr val="016E8F"/>
                </a:solidFill>
              </a:rPr>
              <a:t>compétences</a:t>
            </a:r>
            <a:r>
              <a:rPr lang="en-US" sz="4100" dirty="0">
                <a:solidFill>
                  <a:srgbClr val="016E8F"/>
                </a:solidFill>
              </a:rPr>
              <a:t> en </a:t>
            </a:r>
            <a:r>
              <a:rPr lang="en-US" sz="4100" dirty="0" err="1">
                <a:solidFill>
                  <a:srgbClr val="016E8F"/>
                </a:solidFill>
              </a:rPr>
              <a:t>utilisant</a:t>
            </a:r>
            <a:r>
              <a:rPr lang="en-US" sz="4100" dirty="0">
                <a:solidFill>
                  <a:srgbClr val="016E8F"/>
                </a:solidFill>
              </a:rPr>
              <a:t> les </a:t>
            </a:r>
            <a:r>
              <a:rPr lang="en-US" sz="4100" dirty="0" err="1">
                <a:solidFill>
                  <a:srgbClr val="016E8F"/>
                </a:solidFill>
              </a:rPr>
              <a:t>outils</a:t>
            </a:r>
            <a:r>
              <a:rPr lang="en-US" sz="4100" dirty="0">
                <a:solidFill>
                  <a:srgbClr val="016E8F"/>
                </a:solidFill>
              </a:rPr>
              <a:t> et les </a:t>
            </a:r>
            <a:r>
              <a:rPr lang="en-US" sz="4100" dirty="0" err="1">
                <a:solidFill>
                  <a:srgbClr val="016E8F"/>
                </a:solidFill>
              </a:rPr>
              <a:t>méthodes</a:t>
            </a:r>
            <a:r>
              <a:rPr lang="en-US" sz="4100" dirty="0">
                <a:solidFill>
                  <a:srgbClr val="016E8F"/>
                </a:solidFill>
              </a:rPr>
              <a:t> </a:t>
            </a:r>
            <a:r>
              <a:rPr lang="en-US" sz="4100" dirty="0" err="1">
                <a:solidFill>
                  <a:srgbClr val="016E8F"/>
                </a:solidFill>
              </a:rPr>
              <a:t>généralement</a:t>
            </a:r>
            <a:r>
              <a:rPr lang="en-US" sz="4100" dirty="0">
                <a:solidFill>
                  <a:srgbClr val="016E8F"/>
                </a:solidFill>
              </a:rPr>
              <a:t> </a:t>
            </a:r>
            <a:r>
              <a:rPr lang="en-US" sz="4100" dirty="0" err="1">
                <a:solidFill>
                  <a:srgbClr val="016E8F"/>
                </a:solidFill>
              </a:rPr>
              <a:t>réservés</a:t>
            </a:r>
            <a:r>
              <a:rPr lang="en-US" sz="4100" dirty="0">
                <a:solidFill>
                  <a:srgbClr val="016E8F"/>
                </a:solidFill>
              </a:rPr>
              <a:t> aux </a:t>
            </a:r>
            <a:r>
              <a:rPr lang="en-US" sz="4100" dirty="0" err="1">
                <a:solidFill>
                  <a:srgbClr val="016E8F"/>
                </a:solidFill>
              </a:rPr>
              <a:t>organisations</a:t>
            </a:r>
            <a:r>
              <a:rPr lang="en-US" sz="4100" dirty="0">
                <a:solidFill>
                  <a:srgbClr val="016E8F"/>
                </a:solidFill>
              </a:rPr>
              <a:t> les plus </a:t>
            </a:r>
            <a:r>
              <a:rPr lang="en-US" sz="4100" dirty="0" err="1">
                <a:solidFill>
                  <a:srgbClr val="016E8F"/>
                </a:solidFill>
              </a:rPr>
              <a:t>innovantes</a:t>
            </a:r>
            <a:r>
              <a:rPr lang="en-US" sz="4100" dirty="0">
                <a:solidFill>
                  <a:srgbClr val="016E8F"/>
                </a:solidFill>
              </a:rPr>
              <a:t>, les startups.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g6ff9cc927345c069_6"/>
          <p:cNvSpPr txBox="1"/>
          <p:nvPr/>
        </p:nvSpPr>
        <p:spPr>
          <a:xfrm>
            <a:off x="501168" y="6913282"/>
            <a:ext cx="22010400" cy="3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1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6E8F"/>
              </a:buClr>
              <a:buSzPts val="41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g6ff9cc927345c069_6"/>
          <p:cNvSpPr txBox="1"/>
          <p:nvPr/>
        </p:nvSpPr>
        <p:spPr>
          <a:xfrm>
            <a:off x="501168" y="3383218"/>
            <a:ext cx="16065600" cy="8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1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 b="1" dirty="0">
                <a:solidFill>
                  <a:srgbClr val="016E8F"/>
                </a:solidFill>
              </a:rPr>
              <a:t>Le Challenge </a:t>
            </a:r>
            <a:r>
              <a:rPr lang="en-US" sz="4600" b="1" dirty="0" err="1">
                <a:solidFill>
                  <a:srgbClr val="016E8F"/>
                </a:solidFill>
              </a:rPr>
              <a:t>Créatif</a:t>
            </a:r>
            <a:r>
              <a:rPr lang="en-US" sz="4600" b="1" dirty="0">
                <a:solidFill>
                  <a:srgbClr val="016E8F"/>
                </a:solidFill>
              </a:rPr>
              <a:t> des Campus </a:t>
            </a:r>
            <a:r>
              <a:rPr lang="en-US" sz="4600" b="1" dirty="0" err="1">
                <a:solidFill>
                  <a:srgbClr val="016E8F"/>
                </a:solidFill>
              </a:rPr>
              <a:t>Connectés</a:t>
            </a:r>
            <a:r>
              <a:rPr lang="en-US" sz="4600" b="1" dirty="0">
                <a:solidFill>
                  <a:srgbClr val="016E8F"/>
                </a:solidFill>
              </a:rPr>
              <a:t> </a:t>
            </a:r>
            <a:endParaRPr sz="4600" b="1" dirty="0"/>
          </a:p>
        </p:txBody>
      </p:sp>
      <p:pic>
        <p:nvPicPr>
          <p:cNvPr id="106" name="Google Shape;106;g6ff9cc927345c069_6" descr="IMG_4336.png"/>
          <p:cNvPicPr preferRelativeResize="0"/>
          <p:nvPr/>
        </p:nvPicPr>
        <p:blipFill rotWithShape="1">
          <a:blip r:embed="rId3">
            <a:alphaModFix/>
          </a:blip>
          <a:srcRect t="82939"/>
          <a:stretch/>
        </p:blipFill>
        <p:spPr>
          <a:xfrm>
            <a:off x="3581013" y="11328231"/>
            <a:ext cx="17221975" cy="1762926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g6ff9cc927345c069_6"/>
          <p:cNvSpPr txBox="1"/>
          <p:nvPr/>
        </p:nvSpPr>
        <p:spPr>
          <a:xfrm>
            <a:off x="501168" y="8035662"/>
            <a:ext cx="22010400" cy="200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1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6E8F"/>
              </a:buClr>
              <a:buSzPts val="4100"/>
              <a:buFont typeface="Arial"/>
              <a:buNone/>
            </a:pPr>
            <a:r>
              <a:rPr lang="en-US" sz="4100" dirty="0">
                <a:solidFill>
                  <a:srgbClr val="016E8F"/>
                </a:solidFill>
              </a:rPr>
              <a:t>Tout </a:t>
            </a:r>
            <a:r>
              <a:rPr lang="en-US" sz="4100" dirty="0" err="1">
                <a:solidFill>
                  <a:srgbClr val="016E8F"/>
                </a:solidFill>
              </a:rPr>
              <a:t>étudiant</a:t>
            </a:r>
            <a:r>
              <a:rPr lang="en-US" sz="4100" dirty="0">
                <a:solidFill>
                  <a:srgbClr val="016E8F"/>
                </a:solidFill>
              </a:rPr>
              <a:t> d’un Campus Connecté </a:t>
            </a:r>
            <a:r>
              <a:rPr lang="en-US" sz="4100" dirty="0" err="1">
                <a:solidFill>
                  <a:srgbClr val="016E8F"/>
                </a:solidFill>
              </a:rPr>
              <a:t>peut</a:t>
            </a:r>
            <a:r>
              <a:rPr lang="en-US" sz="4100" dirty="0">
                <a:solidFill>
                  <a:srgbClr val="016E8F"/>
                </a:solidFill>
              </a:rPr>
              <a:t> </a:t>
            </a:r>
            <a:r>
              <a:rPr lang="en-US" sz="4100" dirty="0" err="1">
                <a:solidFill>
                  <a:srgbClr val="016E8F"/>
                </a:solidFill>
              </a:rPr>
              <a:t>participer</a:t>
            </a:r>
            <a:r>
              <a:rPr lang="en-US" sz="4100" dirty="0">
                <a:solidFill>
                  <a:srgbClr val="016E8F"/>
                </a:solidFill>
              </a:rPr>
              <a:t>. Pour </a:t>
            </a:r>
            <a:r>
              <a:rPr lang="en-US" sz="4100" dirty="0" err="1">
                <a:solidFill>
                  <a:srgbClr val="016E8F"/>
                </a:solidFill>
              </a:rPr>
              <a:t>cela</a:t>
            </a:r>
            <a:r>
              <a:rPr lang="en-US" sz="4100" dirty="0">
                <a:solidFill>
                  <a:srgbClr val="016E8F"/>
                </a:solidFill>
              </a:rPr>
              <a:t> il </a:t>
            </a:r>
            <a:r>
              <a:rPr lang="en-US" sz="4100" dirty="0" err="1">
                <a:solidFill>
                  <a:srgbClr val="016E8F"/>
                </a:solidFill>
              </a:rPr>
              <a:t>peut</a:t>
            </a:r>
            <a:r>
              <a:rPr lang="en-US" sz="4100" dirty="0">
                <a:solidFill>
                  <a:srgbClr val="016E8F"/>
                </a:solidFill>
              </a:rPr>
              <a:t> </a:t>
            </a:r>
            <a:r>
              <a:rPr lang="en-US" sz="4100" dirty="0" err="1">
                <a:solidFill>
                  <a:srgbClr val="016E8F"/>
                </a:solidFill>
              </a:rPr>
              <a:t>venir</a:t>
            </a:r>
            <a:r>
              <a:rPr lang="en-US" sz="4100" dirty="0">
                <a:solidFill>
                  <a:srgbClr val="016E8F"/>
                </a:solidFill>
              </a:rPr>
              <a:t> </a:t>
            </a:r>
            <a:r>
              <a:rPr lang="en-US" sz="4100" dirty="0" err="1">
                <a:solidFill>
                  <a:srgbClr val="016E8F"/>
                </a:solidFill>
              </a:rPr>
              <a:t>seul</a:t>
            </a:r>
            <a:r>
              <a:rPr lang="en-US" sz="4100" dirty="0">
                <a:solidFill>
                  <a:srgbClr val="016E8F"/>
                </a:solidFill>
              </a:rPr>
              <a:t>, </a:t>
            </a:r>
            <a:r>
              <a:rPr lang="en-US" sz="4100" dirty="0" err="1">
                <a:solidFill>
                  <a:srgbClr val="016E8F"/>
                </a:solidFill>
              </a:rPr>
              <a:t>ou</a:t>
            </a:r>
            <a:r>
              <a:rPr lang="en-US" sz="4100" dirty="0">
                <a:solidFill>
                  <a:srgbClr val="016E8F"/>
                </a:solidFill>
              </a:rPr>
              <a:t> </a:t>
            </a:r>
            <a:r>
              <a:rPr lang="en-US" sz="4100" dirty="0" err="1">
                <a:solidFill>
                  <a:srgbClr val="016E8F"/>
                </a:solidFill>
              </a:rPr>
              <a:t>idéalement</a:t>
            </a:r>
            <a:r>
              <a:rPr lang="en-US" sz="4100" dirty="0">
                <a:solidFill>
                  <a:srgbClr val="016E8F"/>
                </a:solidFill>
              </a:rPr>
              <a:t> en  </a:t>
            </a:r>
            <a:r>
              <a:rPr lang="en-US" sz="4100" dirty="0" err="1">
                <a:solidFill>
                  <a:srgbClr val="016E8F"/>
                </a:solidFill>
              </a:rPr>
              <a:t>créant</a:t>
            </a:r>
            <a:r>
              <a:rPr lang="en-US" sz="4100" dirty="0">
                <a:solidFill>
                  <a:srgbClr val="016E8F"/>
                </a:solidFill>
              </a:rPr>
              <a:t> </a:t>
            </a:r>
            <a:r>
              <a:rPr lang="en-US" sz="4100" dirty="0" err="1">
                <a:solidFill>
                  <a:srgbClr val="016E8F"/>
                </a:solidFill>
              </a:rPr>
              <a:t>une</a:t>
            </a:r>
            <a:r>
              <a:rPr lang="en-US" sz="4100" dirty="0">
                <a:solidFill>
                  <a:srgbClr val="016E8F"/>
                </a:solidFill>
              </a:rPr>
              <a:t> </a:t>
            </a:r>
            <a:r>
              <a:rPr lang="en-US" sz="4100" dirty="0" err="1">
                <a:solidFill>
                  <a:srgbClr val="016E8F"/>
                </a:solidFill>
              </a:rPr>
              <a:t>équipe</a:t>
            </a:r>
            <a:r>
              <a:rPr lang="en-US" sz="4100" dirty="0">
                <a:solidFill>
                  <a:srgbClr val="016E8F"/>
                </a:solidFill>
              </a:rPr>
              <a:t> dans son propre Campus, en </a:t>
            </a:r>
            <a:r>
              <a:rPr lang="en-US" sz="4100" dirty="0" err="1">
                <a:solidFill>
                  <a:srgbClr val="016E8F"/>
                </a:solidFill>
              </a:rPr>
              <a:t>s’inscrivant</a:t>
            </a:r>
            <a:r>
              <a:rPr lang="en-US" sz="4100" dirty="0">
                <a:solidFill>
                  <a:srgbClr val="016E8F"/>
                </a:solidFill>
              </a:rPr>
              <a:t> sur la </a:t>
            </a:r>
            <a:r>
              <a:rPr lang="en-US" sz="4100" dirty="0" err="1">
                <a:solidFill>
                  <a:srgbClr val="016E8F"/>
                </a:solidFill>
              </a:rPr>
              <a:t>plateforme</a:t>
            </a:r>
            <a:r>
              <a:rPr lang="en-US" sz="4100" dirty="0">
                <a:solidFill>
                  <a:srgbClr val="016E8F"/>
                </a:solidFill>
              </a:rPr>
              <a:t> </a:t>
            </a:r>
            <a:r>
              <a:rPr lang="en-US" sz="4100" dirty="0" err="1">
                <a:solidFill>
                  <a:srgbClr val="016E8F"/>
                </a:solidFill>
              </a:rPr>
              <a:t>prévue</a:t>
            </a:r>
            <a:r>
              <a:rPr lang="en-US" sz="4100" dirty="0">
                <a:solidFill>
                  <a:srgbClr val="016E8F"/>
                </a:solidFill>
              </a:rPr>
              <a:t> à </a:t>
            </a:r>
            <a:r>
              <a:rPr lang="en-US" sz="4100" dirty="0" err="1">
                <a:solidFill>
                  <a:srgbClr val="016E8F"/>
                </a:solidFill>
              </a:rPr>
              <a:t>cet</a:t>
            </a:r>
            <a:r>
              <a:rPr lang="en-US" sz="4100" dirty="0">
                <a:solidFill>
                  <a:srgbClr val="016E8F"/>
                </a:solidFill>
              </a:rPr>
              <a:t> </a:t>
            </a:r>
            <a:r>
              <a:rPr lang="en-US" sz="4100" dirty="0" err="1">
                <a:solidFill>
                  <a:srgbClr val="016E8F"/>
                </a:solidFill>
              </a:rPr>
              <a:t>effet</a:t>
            </a:r>
            <a:r>
              <a:rPr lang="en-US" sz="4100" dirty="0">
                <a:solidFill>
                  <a:srgbClr val="016E8F"/>
                </a:solidFill>
              </a:rPr>
              <a:t>.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9957BF41-80DA-4906-AF94-EA11D7A6E3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055" y="438279"/>
            <a:ext cx="3739360" cy="1991460"/>
          </a:xfrm>
          <a:prstGeom prst="rect">
            <a:avLst/>
          </a:prstGeom>
        </p:spPr>
      </p:pic>
      <p:pic>
        <p:nvPicPr>
          <p:cNvPr id="10" name="Google Shape;96;g6713a56e7e19eee8_22">
            <a:extLst>
              <a:ext uri="{FF2B5EF4-FFF2-40B4-BE49-F238E27FC236}">
                <a16:creationId xmlns:a16="http://schemas.microsoft.com/office/drawing/2014/main" id="{C1F41A86-C33D-410C-8239-7AB991D81576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20935" t="26808" r="22391" b="30751"/>
          <a:stretch/>
        </p:blipFill>
        <p:spPr>
          <a:xfrm>
            <a:off x="18642563" y="115748"/>
            <a:ext cx="5741437" cy="264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6EB610B8-42C5-47B0-B7FD-3E6E001F71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70335" y="580013"/>
            <a:ext cx="3276814" cy="170799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6ff9cc927345c069_18"/>
          <p:cNvSpPr txBox="1"/>
          <p:nvPr/>
        </p:nvSpPr>
        <p:spPr>
          <a:xfrm>
            <a:off x="501167" y="4996519"/>
            <a:ext cx="23142603" cy="26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1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6E8F"/>
              </a:buClr>
              <a:buSzPts val="4100"/>
              <a:buFont typeface="Arial"/>
              <a:buNone/>
            </a:pPr>
            <a:r>
              <a:rPr lang="en-US" sz="4100" dirty="0" err="1">
                <a:solidFill>
                  <a:srgbClr val="016E8F"/>
                </a:solidFill>
              </a:rPr>
              <a:t>Toutes</a:t>
            </a:r>
            <a:r>
              <a:rPr lang="en-US" sz="4100" dirty="0">
                <a:solidFill>
                  <a:srgbClr val="016E8F"/>
                </a:solidFill>
              </a:rPr>
              <a:t> les </a:t>
            </a:r>
            <a:r>
              <a:rPr lang="en-US" sz="4100" dirty="0" err="1">
                <a:solidFill>
                  <a:srgbClr val="016E8F"/>
                </a:solidFill>
              </a:rPr>
              <a:t>équipes</a:t>
            </a:r>
            <a:r>
              <a:rPr lang="en-US" sz="4100" dirty="0">
                <a:solidFill>
                  <a:srgbClr val="016E8F"/>
                </a:solidFill>
              </a:rPr>
              <a:t> </a:t>
            </a:r>
            <a:r>
              <a:rPr lang="en-US" sz="4100" dirty="0" err="1">
                <a:solidFill>
                  <a:srgbClr val="016E8F"/>
                </a:solidFill>
              </a:rPr>
              <a:t>participantes</a:t>
            </a:r>
            <a:r>
              <a:rPr lang="en-US" sz="4100" dirty="0">
                <a:solidFill>
                  <a:srgbClr val="016E8F"/>
                </a:solidFill>
              </a:rPr>
              <a:t> </a:t>
            </a:r>
            <a:r>
              <a:rPr lang="en-US" sz="4100" dirty="0" err="1">
                <a:solidFill>
                  <a:srgbClr val="016E8F"/>
                </a:solidFill>
              </a:rPr>
              <a:t>sont</a:t>
            </a:r>
            <a:r>
              <a:rPr lang="en-US" sz="4100" dirty="0">
                <a:solidFill>
                  <a:srgbClr val="016E8F"/>
                </a:solidFill>
              </a:rPr>
              <a:t> </a:t>
            </a:r>
            <a:r>
              <a:rPr lang="en-US" sz="4100" dirty="0" err="1">
                <a:solidFill>
                  <a:srgbClr val="016E8F"/>
                </a:solidFill>
              </a:rPr>
              <a:t>invitées</a:t>
            </a:r>
            <a:r>
              <a:rPr lang="en-US" sz="4100" dirty="0">
                <a:solidFill>
                  <a:srgbClr val="016E8F"/>
                </a:solidFill>
              </a:rPr>
              <a:t> à </a:t>
            </a:r>
            <a:r>
              <a:rPr lang="en-US" sz="4100" dirty="0" err="1">
                <a:solidFill>
                  <a:srgbClr val="016E8F"/>
                </a:solidFill>
              </a:rPr>
              <a:t>suivre</a:t>
            </a:r>
            <a:r>
              <a:rPr lang="en-US" sz="4100" dirty="0">
                <a:solidFill>
                  <a:srgbClr val="016E8F"/>
                </a:solidFill>
              </a:rPr>
              <a:t> un atelier en </a:t>
            </a:r>
            <a:r>
              <a:rPr lang="en-US" sz="4100" dirty="0" err="1">
                <a:solidFill>
                  <a:srgbClr val="016E8F"/>
                </a:solidFill>
              </a:rPr>
              <a:t>ligne</a:t>
            </a:r>
            <a:r>
              <a:rPr lang="en-US" sz="4100" dirty="0">
                <a:solidFill>
                  <a:srgbClr val="016E8F"/>
                </a:solidFill>
              </a:rPr>
              <a:t> </a:t>
            </a:r>
            <a:r>
              <a:rPr lang="en-US" sz="4100" dirty="0" err="1">
                <a:solidFill>
                  <a:srgbClr val="016E8F"/>
                </a:solidFill>
              </a:rPr>
              <a:t>où</a:t>
            </a:r>
            <a:r>
              <a:rPr lang="en-US" sz="4100" dirty="0">
                <a:solidFill>
                  <a:srgbClr val="016E8F"/>
                </a:solidFill>
              </a:rPr>
              <a:t> les </a:t>
            </a:r>
            <a:r>
              <a:rPr lang="en-US" sz="4100" dirty="0" err="1">
                <a:solidFill>
                  <a:srgbClr val="016E8F"/>
                </a:solidFill>
              </a:rPr>
              <a:t>outils</a:t>
            </a:r>
            <a:r>
              <a:rPr lang="en-US" sz="4100" dirty="0">
                <a:solidFill>
                  <a:srgbClr val="016E8F"/>
                </a:solidFill>
              </a:rPr>
              <a:t> d’appui à la </a:t>
            </a:r>
            <a:r>
              <a:rPr lang="en-US" sz="4100" dirty="0" err="1">
                <a:solidFill>
                  <a:srgbClr val="016E8F"/>
                </a:solidFill>
              </a:rPr>
              <a:t>création</a:t>
            </a:r>
            <a:r>
              <a:rPr lang="en-US" sz="4100" dirty="0">
                <a:solidFill>
                  <a:srgbClr val="016E8F"/>
                </a:solidFill>
              </a:rPr>
              <a:t> </a:t>
            </a:r>
            <a:r>
              <a:rPr lang="en-US" sz="4100" dirty="0" err="1">
                <a:solidFill>
                  <a:srgbClr val="016E8F"/>
                </a:solidFill>
              </a:rPr>
              <a:t>seront</a:t>
            </a:r>
            <a:r>
              <a:rPr lang="en-US" sz="4100" dirty="0">
                <a:solidFill>
                  <a:srgbClr val="016E8F"/>
                </a:solidFill>
              </a:rPr>
              <a:t> </a:t>
            </a:r>
            <a:r>
              <a:rPr lang="en-US" sz="4100" dirty="0" err="1">
                <a:solidFill>
                  <a:srgbClr val="016E8F"/>
                </a:solidFill>
              </a:rPr>
              <a:t>expliqués</a:t>
            </a:r>
            <a:r>
              <a:rPr lang="en-US" sz="4100" dirty="0">
                <a:solidFill>
                  <a:srgbClr val="016E8F"/>
                </a:solidFill>
              </a:rPr>
              <a:t> et mis à disposition </a:t>
            </a:r>
            <a:r>
              <a:rPr lang="en-US" sz="4100" dirty="0" err="1">
                <a:solidFill>
                  <a:srgbClr val="016E8F"/>
                </a:solidFill>
              </a:rPr>
              <a:t>gratuitement</a:t>
            </a:r>
            <a:r>
              <a:rPr lang="en-US" sz="4100" dirty="0">
                <a:solidFill>
                  <a:srgbClr val="016E8F"/>
                </a:solidFill>
              </a:rPr>
              <a:t>.  </a:t>
            </a:r>
            <a:endParaRPr sz="4100" dirty="0">
              <a:solidFill>
                <a:srgbClr val="016E8F"/>
              </a:solidFill>
            </a:endParaRPr>
          </a:p>
          <a:p>
            <a:pPr marL="0" marR="0" lvl="1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6E8F"/>
              </a:buClr>
              <a:buSzPts val="4100"/>
              <a:buFont typeface="Arial"/>
              <a:buNone/>
            </a:pPr>
            <a:r>
              <a:rPr lang="en-US" sz="4100" dirty="0">
                <a:solidFill>
                  <a:srgbClr val="016E8F"/>
                </a:solidFill>
              </a:rPr>
              <a:t>Les </a:t>
            </a:r>
            <a:r>
              <a:rPr lang="en-US" sz="4100" dirty="0" err="1">
                <a:solidFill>
                  <a:srgbClr val="016E8F"/>
                </a:solidFill>
              </a:rPr>
              <a:t>équipes</a:t>
            </a:r>
            <a:r>
              <a:rPr lang="en-US" sz="4100" dirty="0">
                <a:solidFill>
                  <a:srgbClr val="016E8F"/>
                </a:solidFill>
              </a:rPr>
              <a:t> </a:t>
            </a:r>
            <a:r>
              <a:rPr lang="en-US" sz="4100" dirty="0" err="1">
                <a:solidFill>
                  <a:srgbClr val="016E8F"/>
                </a:solidFill>
              </a:rPr>
              <a:t>seront</a:t>
            </a:r>
            <a:r>
              <a:rPr lang="en-US" sz="4100" dirty="0">
                <a:solidFill>
                  <a:srgbClr val="016E8F"/>
                </a:solidFill>
              </a:rPr>
              <a:t> ensuite en </a:t>
            </a:r>
            <a:r>
              <a:rPr lang="en-US" sz="4100" dirty="0" err="1">
                <a:solidFill>
                  <a:srgbClr val="016E8F"/>
                </a:solidFill>
              </a:rPr>
              <a:t>compétition</a:t>
            </a:r>
            <a:r>
              <a:rPr lang="en-US" sz="4100" dirty="0">
                <a:solidFill>
                  <a:srgbClr val="016E8F"/>
                </a:solidFill>
              </a:rPr>
              <a:t> </a:t>
            </a:r>
            <a:r>
              <a:rPr lang="en-US" sz="4100" dirty="0" err="1">
                <a:solidFill>
                  <a:srgbClr val="016E8F"/>
                </a:solidFill>
              </a:rPr>
              <a:t>créative</a:t>
            </a:r>
            <a:r>
              <a:rPr lang="en-US" sz="4100" dirty="0">
                <a:solidFill>
                  <a:srgbClr val="016E8F"/>
                </a:solidFill>
              </a:rPr>
              <a:t> pendant </a:t>
            </a:r>
            <a:r>
              <a:rPr lang="en-US" sz="4100" dirty="0" err="1">
                <a:solidFill>
                  <a:srgbClr val="016E8F"/>
                </a:solidFill>
              </a:rPr>
              <a:t>toute</a:t>
            </a:r>
            <a:r>
              <a:rPr lang="en-US" sz="4100" dirty="0">
                <a:solidFill>
                  <a:srgbClr val="016E8F"/>
                </a:solidFill>
              </a:rPr>
              <a:t> la </a:t>
            </a:r>
            <a:r>
              <a:rPr lang="en-US" sz="4100" dirty="0" err="1">
                <a:solidFill>
                  <a:srgbClr val="016E8F"/>
                </a:solidFill>
              </a:rPr>
              <a:t>journée</a:t>
            </a:r>
            <a:r>
              <a:rPr lang="en-US" sz="4100" dirty="0">
                <a:solidFill>
                  <a:srgbClr val="016E8F"/>
                </a:solidFill>
              </a:rPr>
              <a:t> du </a:t>
            </a:r>
            <a:r>
              <a:rPr lang="en-US" sz="4100" u="sng" dirty="0" err="1">
                <a:solidFill>
                  <a:srgbClr val="016E8F"/>
                </a:solidFill>
              </a:rPr>
              <a:t>jeudi</a:t>
            </a:r>
            <a:r>
              <a:rPr lang="en-US" sz="4100" u="sng" dirty="0">
                <a:solidFill>
                  <a:srgbClr val="016E8F"/>
                </a:solidFill>
              </a:rPr>
              <a:t> 17 Mars 2022</a:t>
            </a:r>
            <a:r>
              <a:rPr lang="en-US" sz="4100" dirty="0">
                <a:solidFill>
                  <a:srgbClr val="016E8F"/>
                </a:solidFill>
              </a:rPr>
              <a:t>, </a:t>
            </a:r>
            <a:r>
              <a:rPr lang="en-US" sz="4100" dirty="0" err="1">
                <a:solidFill>
                  <a:srgbClr val="016E8F"/>
                </a:solidFill>
              </a:rPr>
              <a:t>soutenues</a:t>
            </a:r>
            <a:r>
              <a:rPr lang="en-US" sz="4100" dirty="0">
                <a:solidFill>
                  <a:srgbClr val="016E8F"/>
                </a:solidFill>
              </a:rPr>
              <a:t> par des </a:t>
            </a:r>
            <a:r>
              <a:rPr lang="en-US" sz="4100" dirty="0" err="1">
                <a:solidFill>
                  <a:srgbClr val="016E8F"/>
                </a:solidFill>
              </a:rPr>
              <a:t>coachs</a:t>
            </a:r>
            <a:r>
              <a:rPr lang="en-US" sz="4100" dirty="0">
                <a:solidFill>
                  <a:srgbClr val="016E8F"/>
                </a:solidFill>
              </a:rPr>
              <a:t> du </a:t>
            </a:r>
            <a:r>
              <a:rPr lang="en-US" sz="4100" dirty="0" err="1">
                <a:solidFill>
                  <a:srgbClr val="016E8F"/>
                </a:solidFill>
              </a:rPr>
              <a:t>programme</a:t>
            </a:r>
            <a:r>
              <a:rPr lang="en-US" sz="4100" dirty="0">
                <a:solidFill>
                  <a:srgbClr val="016E8F"/>
                </a:solidFill>
              </a:rPr>
              <a:t> La Startup </a:t>
            </a:r>
            <a:r>
              <a:rPr lang="en-US" sz="4100" dirty="0" err="1">
                <a:solidFill>
                  <a:srgbClr val="016E8F"/>
                </a:solidFill>
              </a:rPr>
              <a:t>est</a:t>
            </a:r>
            <a:r>
              <a:rPr lang="en-US" sz="4100" dirty="0">
                <a:solidFill>
                  <a:srgbClr val="016E8F"/>
                </a:solidFill>
              </a:rPr>
              <a:t> dans le </a:t>
            </a:r>
            <a:r>
              <a:rPr lang="en-US" sz="4100" dirty="0" err="1">
                <a:solidFill>
                  <a:srgbClr val="016E8F"/>
                </a:solidFill>
              </a:rPr>
              <a:t>pré</a:t>
            </a:r>
            <a:r>
              <a:rPr lang="en-US" sz="4100" dirty="0">
                <a:solidFill>
                  <a:srgbClr val="016E8F"/>
                </a:solidFill>
              </a:rPr>
              <a:t> Sud Gironde.</a:t>
            </a:r>
            <a:endParaRPr sz="4100" dirty="0">
              <a:solidFill>
                <a:srgbClr val="016E8F"/>
              </a:solidFill>
            </a:endParaRPr>
          </a:p>
        </p:txBody>
      </p:sp>
      <p:sp>
        <p:nvSpPr>
          <p:cNvPr id="117" name="Google Shape;117;g6ff9cc927345c069_18"/>
          <p:cNvSpPr txBox="1"/>
          <p:nvPr/>
        </p:nvSpPr>
        <p:spPr>
          <a:xfrm>
            <a:off x="501168" y="3365501"/>
            <a:ext cx="16065600" cy="8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1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 b="1" dirty="0">
                <a:solidFill>
                  <a:srgbClr val="016E8F"/>
                </a:solidFill>
              </a:rPr>
              <a:t>Le premier </a:t>
            </a:r>
            <a:r>
              <a:rPr lang="en-US" sz="4600" b="1" dirty="0" err="1">
                <a:solidFill>
                  <a:srgbClr val="016E8F"/>
                </a:solidFill>
              </a:rPr>
              <a:t>programme</a:t>
            </a:r>
            <a:r>
              <a:rPr lang="en-US" sz="4600" b="1" dirty="0">
                <a:solidFill>
                  <a:srgbClr val="016E8F"/>
                </a:solidFill>
              </a:rPr>
              <a:t> </a:t>
            </a:r>
            <a:r>
              <a:rPr lang="en-US" sz="4600" b="1" dirty="0" err="1">
                <a:solidFill>
                  <a:srgbClr val="016E8F"/>
                </a:solidFill>
              </a:rPr>
              <a:t>Phygital</a:t>
            </a:r>
            <a:r>
              <a:rPr lang="en-US" sz="4600" b="1" dirty="0">
                <a:solidFill>
                  <a:srgbClr val="016E8F"/>
                </a:solidFill>
              </a:rPr>
              <a:t> des </a:t>
            </a:r>
            <a:r>
              <a:rPr lang="en-US" sz="4600" b="1" dirty="0" err="1">
                <a:solidFill>
                  <a:srgbClr val="016E8F"/>
                </a:solidFill>
              </a:rPr>
              <a:t>territoires</a:t>
            </a:r>
            <a:r>
              <a:rPr lang="en-US" sz="4600" b="1" dirty="0">
                <a:solidFill>
                  <a:srgbClr val="016E8F"/>
                </a:solidFill>
              </a:rPr>
              <a:t> </a:t>
            </a:r>
            <a:r>
              <a:rPr lang="en-US" sz="4600" b="1" dirty="0" err="1">
                <a:solidFill>
                  <a:srgbClr val="016E8F"/>
                </a:solidFill>
              </a:rPr>
              <a:t>ruraux</a:t>
            </a:r>
            <a:r>
              <a:rPr lang="en-US" sz="4600" b="1" dirty="0">
                <a:solidFill>
                  <a:srgbClr val="016E8F"/>
                </a:solidFill>
              </a:rPr>
              <a:t> </a:t>
            </a:r>
            <a:endParaRPr sz="4600" b="1" dirty="0"/>
          </a:p>
        </p:txBody>
      </p:sp>
      <p:pic>
        <p:nvPicPr>
          <p:cNvPr id="118" name="Google Shape;118;g6ff9cc927345c069_18" descr="IMG_4336.png"/>
          <p:cNvPicPr preferRelativeResize="0"/>
          <p:nvPr/>
        </p:nvPicPr>
        <p:blipFill rotWithShape="1">
          <a:blip r:embed="rId3">
            <a:alphaModFix/>
          </a:blip>
          <a:srcRect t="82939"/>
          <a:stretch/>
        </p:blipFill>
        <p:spPr>
          <a:xfrm>
            <a:off x="3581013" y="11328231"/>
            <a:ext cx="17221975" cy="1762926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g6ff9cc927345c069_18"/>
          <p:cNvSpPr txBox="1"/>
          <p:nvPr/>
        </p:nvSpPr>
        <p:spPr>
          <a:xfrm>
            <a:off x="501175" y="7992785"/>
            <a:ext cx="20956200" cy="8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1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 b="1">
                <a:solidFill>
                  <a:srgbClr val="016E8F"/>
                </a:solidFill>
              </a:rPr>
              <a:t>Imaginer les produits et services de nos territoires</a:t>
            </a:r>
            <a:endParaRPr sz="4600" b="1"/>
          </a:p>
        </p:txBody>
      </p:sp>
      <p:sp>
        <p:nvSpPr>
          <p:cNvPr id="122" name="Google Shape;122;g6ff9cc927345c069_18"/>
          <p:cNvSpPr txBox="1"/>
          <p:nvPr/>
        </p:nvSpPr>
        <p:spPr>
          <a:xfrm>
            <a:off x="501168" y="9144445"/>
            <a:ext cx="23142602" cy="137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1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6E8F"/>
              </a:buClr>
              <a:buSzPts val="4100"/>
              <a:buFont typeface="Arial"/>
              <a:buNone/>
            </a:pPr>
            <a:r>
              <a:rPr lang="en-US" sz="4100" dirty="0" err="1">
                <a:solidFill>
                  <a:srgbClr val="016E8F"/>
                </a:solidFill>
              </a:rPr>
              <a:t>Chaque</a:t>
            </a:r>
            <a:r>
              <a:rPr lang="en-US" sz="4100" dirty="0">
                <a:solidFill>
                  <a:srgbClr val="016E8F"/>
                </a:solidFill>
              </a:rPr>
              <a:t> </a:t>
            </a:r>
            <a:r>
              <a:rPr lang="en-US" sz="4100" dirty="0" err="1">
                <a:solidFill>
                  <a:srgbClr val="016E8F"/>
                </a:solidFill>
              </a:rPr>
              <a:t>équipe</a:t>
            </a:r>
            <a:r>
              <a:rPr lang="en-US" sz="4100" dirty="0">
                <a:solidFill>
                  <a:srgbClr val="016E8F"/>
                </a:solidFill>
              </a:rPr>
              <a:t> </a:t>
            </a:r>
            <a:r>
              <a:rPr lang="en-US" sz="4100" dirty="0" err="1">
                <a:solidFill>
                  <a:srgbClr val="016E8F"/>
                </a:solidFill>
              </a:rPr>
              <a:t>devra</a:t>
            </a:r>
            <a:r>
              <a:rPr lang="en-US" sz="4100" dirty="0">
                <a:solidFill>
                  <a:srgbClr val="016E8F"/>
                </a:solidFill>
              </a:rPr>
              <a:t> imaginer et </a:t>
            </a:r>
            <a:r>
              <a:rPr lang="en-US" sz="4100" dirty="0" err="1">
                <a:solidFill>
                  <a:srgbClr val="016E8F"/>
                </a:solidFill>
              </a:rPr>
              <a:t>construire</a:t>
            </a:r>
            <a:r>
              <a:rPr lang="en-US" sz="4100" dirty="0">
                <a:solidFill>
                  <a:srgbClr val="016E8F"/>
                </a:solidFill>
              </a:rPr>
              <a:t> un </a:t>
            </a:r>
            <a:r>
              <a:rPr lang="en-US" sz="4100" dirty="0" err="1">
                <a:solidFill>
                  <a:srgbClr val="016E8F"/>
                </a:solidFill>
              </a:rPr>
              <a:t>produit</a:t>
            </a:r>
            <a:r>
              <a:rPr lang="en-US" sz="4100" dirty="0">
                <a:solidFill>
                  <a:srgbClr val="016E8F"/>
                </a:solidFill>
              </a:rPr>
              <a:t> et/</a:t>
            </a:r>
            <a:r>
              <a:rPr lang="en-US" sz="4100" dirty="0" err="1">
                <a:solidFill>
                  <a:srgbClr val="016E8F"/>
                </a:solidFill>
              </a:rPr>
              <a:t>ou</a:t>
            </a:r>
            <a:r>
              <a:rPr lang="en-US" sz="4100" dirty="0">
                <a:solidFill>
                  <a:srgbClr val="016E8F"/>
                </a:solidFill>
              </a:rPr>
              <a:t> un service </a:t>
            </a:r>
            <a:r>
              <a:rPr lang="en-US" sz="4100" dirty="0" err="1">
                <a:solidFill>
                  <a:srgbClr val="016E8F"/>
                </a:solidFill>
              </a:rPr>
              <a:t>permettant</a:t>
            </a:r>
            <a:r>
              <a:rPr lang="en-US" sz="4100" dirty="0">
                <a:solidFill>
                  <a:srgbClr val="016E8F"/>
                </a:solidFill>
              </a:rPr>
              <a:t> de </a:t>
            </a:r>
            <a:r>
              <a:rPr lang="en-US" sz="4100" dirty="0" err="1">
                <a:solidFill>
                  <a:srgbClr val="016E8F"/>
                </a:solidFill>
              </a:rPr>
              <a:t>répondre</a:t>
            </a:r>
            <a:r>
              <a:rPr lang="en-US" sz="4100" dirty="0">
                <a:solidFill>
                  <a:srgbClr val="016E8F"/>
                </a:solidFill>
              </a:rPr>
              <a:t> à </a:t>
            </a:r>
            <a:r>
              <a:rPr lang="en-US" sz="4100" dirty="0" err="1">
                <a:solidFill>
                  <a:srgbClr val="016E8F"/>
                </a:solidFill>
              </a:rPr>
              <a:t>l’ambition</a:t>
            </a:r>
            <a:r>
              <a:rPr lang="en-US" sz="4100" dirty="0">
                <a:solidFill>
                  <a:srgbClr val="016E8F"/>
                </a:solidFill>
              </a:rPr>
              <a:t> du </a:t>
            </a:r>
            <a:r>
              <a:rPr lang="en-US" sz="4100" dirty="0" err="1">
                <a:solidFill>
                  <a:srgbClr val="016E8F"/>
                </a:solidFill>
              </a:rPr>
              <a:t>territoire</a:t>
            </a:r>
            <a:r>
              <a:rPr lang="en-US" sz="4100" dirty="0">
                <a:solidFill>
                  <a:srgbClr val="016E8F"/>
                </a:solidFill>
              </a:rPr>
              <a:t> du Sud Gironde : bien vivre et bien </a:t>
            </a:r>
            <a:r>
              <a:rPr lang="en-US" sz="4100" dirty="0" err="1">
                <a:solidFill>
                  <a:srgbClr val="016E8F"/>
                </a:solidFill>
              </a:rPr>
              <a:t>vieillir</a:t>
            </a:r>
            <a:r>
              <a:rPr lang="en-US" sz="4100" dirty="0">
                <a:solidFill>
                  <a:srgbClr val="016E8F"/>
                </a:solidFill>
              </a:rPr>
              <a:t> sur </a:t>
            </a:r>
            <a:r>
              <a:rPr lang="en-US" sz="4100" dirty="0" err="1">
                <a:solidFill>
                  <a:srgbClr val="016E8F"/>
                </a:solidFill>
              </a:rPr>
              <a:t>nos</a:t>
            </a:r>
            <a:r>
              <a:rPr lang="en-US" sz="4100" dirty="0">
                <a:solidFill>
                  <a:srgbClr val="016E8F"/>
                </a:solidFill>
              </a:rPr>
              <a:t> </a:t>
            </a:r>
            <a:r>
              <a:rPr lang="en-US" sz="4100" dirty="0" err="1">
                <a:solidFill>
                  <a:srgbClr val="016E8F"/>
                </a:solidFill>
              </a:rPr>
              <a:t>territoires</a:t>
            </a:r>
            <a:r>
              <a:rPr lang="en-US" sz="4100" dirty="0">
                <a:solidFill>
                  <a:srgbClr val="016E8F"/>
                </a:solidFill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Google Shape;96;g6713a56e7e19eee8_22">
            <a:extLst>
              <a:ext uri="{FF2B5EF4-FFF2-40B4-BE49-F238E27FC236}">
                <a16:creationId xmlns:a16="http://schemas.microsoft.com/office/drawing/2014/main" id="{433461F8-9937-4A66-9E6B-406CF3FFF0C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20935" t="26808" r="22391" b="30751"/>
          <a:stretch/>
        </p:blipFill>
        <p:spPr>
          <a:xfrm>
            <a:off x="18642563" y="115748"/>
            <a:ext cx="5741437" cy="264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28C27652-87F3-4FF4-BAEA-677EF80475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70335" y="580013"/>
            <a:ext cx="3276814" cy="1707992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9CD5A0C-716B-4AD9-8D16-5D5CB274ED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4055" y="438279"/>
            <a:ext cx="3739360" cy="199146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"/>
          <p:cNvSpPr txBox="1"/>
          <p:nvPr/>
        </p:nvSpPr>
        <p:spPr>
          <a:xfrm>
            <a:off x="773750" y="4506956"/>
            <a:ext cx="15599700" cy="8304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1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6E8F"/>
              </a:buClr>
              <a:buSzPts val="4100"/>
              <a:buFont typeface="Arial"/>
              <a:buNone/>
            </a:pPr>
            <a:r>
              <a:rPr lang="en-US" sz="4100" b="0" i="0" u="none" strike="noStrike" cap="none" dirty="0">
                <a:solidFill>
                  <a:srgbClr val="016E8F"/>
                </a:solidFill>
                <a:latin typeface="Arial"/>
                <a:ea typeface="Arial"/>
                <a:cs typeface="Arial"/>
                <a:sym typeface="Arial"/>
              </a:rPr>
              <a:t>La Startup </a:t>
            </a:r>
            <a:r>
              <a:rPr lang="en-US" sz="4100" b="0" i="0" u="none" strike="noStrike" cap="none" dirty="0" err="1">
                <a:solidFill>
                  <a:srgbClr val="016E8F"/>
                </a:solidFill>
                <a:latin typeface="Arial"/>
                <a:ea typeface="Arial"/>
                <a:cs typeface="Arial"/>
                <a:sym typeface="Arial"/>
              </a:rPr>
              <a:t>est</a:t>
            </a:r>
            <a:r>
              <a:rPr lang="en-US" sz="4100" b="0" i="0" u="none" strike="noStrike" cap="none" dirty="0">
                <a:solidFill>
                  <a:srgbClr val="016E8F"/>
                </a:solidFill>
                <a:latin typeface="Arial"/>
                <a:ea typeface="Arial"/>
                <a:cs typeface="Arial"/>
                <a:sym typeface="Arial"/>
              </a:rPr>
              <a:t> dans le </a:t>
            </a:r>
            <a:r>
              <a:rPr lang="en-US" sz="4100" b="0" i="0" u="none" strike="noStrike" cap="none" dirty="0" err="1">
                <a:solidFill>
                  <a:srgbClr val="016E8F"/>
                </a:solidFill>
                <a:latin typeface="Arial"/>
                <a:ea typeface="Arial"/>
                <a:cs typeface="Arial"/>
                <a:sym typeface="Arial"/>
              </a:rPr>
              <a:t>pré</a:t>
            </a:r>
            <a:r>
              <a:rPr lang="en-US" sz="4100" b="0" i="0" u="none" strike="noStrike" cap="none" dirty="0">
                <a:solidFill>
                  <a:srgbClr val="016E8F"/>
                </a:solidFill>
                <a:latin typeface="Arial"/>
                <a:ea typeface="Arial"/>
                <a:cs typeface="Arial"/>
                <a:sym typeface="Arial"/>
              </a:rPr>
              <a:t> Sud Gironde propose </a:t>
            </a:r>
            <a:r>
              <a:rPr lang="en-US" sz="4100" dirty="0" err="1">
                <a:solidFill>
                  <a:srgbClr val="016E8F"/>
                </a:solidFill>
              </a:rPr>
              <a:t>d’utiliser</a:t>
            </a:r>
            <a:r>
              <a:rPr lang="en-US" sz="4100" dirty="0">
                <a:solidFill>
                  <a:srgbClr val="016E8F"/>
                </a:solidFill>
              </a:rPr>
              <a:t> des </a:t>
            </a:r>
            <a:r>
              <a:rPr lang="en-US" sz="4100" dirty="0" err="1">
                <a:solidFill>
                  <a:srgbClr val="016E8F"/>
                </a:solidFill>
              </a:rPr>
              <a:t>outils</a:t>
            </a:r>
            <a:r>
              <a:rPr lang="en-US" sz="4100" dirty="0">
                <a:solidFill>
                  <a:srgbClr val="016E8F"/>
                </a:solidFill>
              </a:rPr>
              <a:t> </a:t>
            </a:r>
            <a:r>
              <a:rPr lang="en-US" sz="4100" dirty="0" err="1">
                <a:solidFill>
                  <a:srgbClr val="016E8F"/>
                </a:solidFill>
              </a:rPr>
              <a:t>employés</a:t>
            </a:r>
            <a:r>
              <a:rPr lang="en-US" sz="4100" dirty="0">
                <a:solidFill>
                  <a:srgbClr val="016E8F"/>
                </a:solidFill>
              </a:rPr>
              <a:t> par des </a:t>
            </a:r>
            <a:r>
              <a:rPr lang="en-US" sz="4100" dirty="0" err="1">
                <a:solidFill>
                  <a:srgbClr val="016E8F"/>
                </a:solidFill>
              </a:rPr>
              <a:t>milliers</a:t>
            </a:r>
            <a:r>
              <a:rPr lang="en-US" sz="4100" dirty="0">
                <a:solidFill>
                  <a:srgbClr val="016E8F"/>
                </a:solidFill>
              </a:rPr>
              <a:t> </a:t>
            </a:r>
            <a:r>
              <a:rPr lang="en-US" sz="4100" dirty="0" err="1">
                <a:solidFill>
                  <a:srgbClr val="016E8F"/>
                </a:solidFill>
              </a:rPr>
              <a:t>d’entrepreneurs</a:t>
            </a:r>
            <a:r>
              <a:rPr lang="en-US" sz="4100" dirty="0">
                <a:solidFill>
                  <a:srgbClr val="016E8F"/>
                </a:solidFill>
              </a:rPr>
              <a:t>, </a:t>
            </a:r>
            <a:r>
              <a:rPr lang="en-US" sz="4100" dirty="0" err="1">
                <a:solidFill>
                  <a:srgbClr val="016E8F"/>
                </a:solidFill>
              </a:rPr>
              <a:t>étudiants</a:t>
            </a:r>
            <a:r>
              <a:rPr lang="en-US" sz="4100" dirty="0">
                <a:solidFill>
                  <a:srgbClr val="016E8F"/>
                </a:solidFill>
              </a:rPr>
              <a:t> et </a:t>
            </a:r>
            <a:r>
              <a:rPr lang="en-US" sz="4100" dirty="0" err="1">
                <a:solidFill>
                  <a:srgbClr val="016E8F"/>
                </a:solidFill>
              </a:rPr>
              <a:t>lycéens</a:t>
            </a:r>
            <a:r>
              <a:rPr lang="en-US" sz="4100" dirty="0">
                <a:solidFill>
                  <a:srgbClr val="016E8F"/>
                </a:solidFill>
              </a:rPr>
              <a:t> </a:t>
            </a:r>
            <a:r>
              <a:rPr lang="en-US" sz="4100" dirty="0" err="1">
                <a:solidFill>
                  <a:srgbClr val="016E8F"/>
                </a:solidFill>
              </a:rPr>
              <a:t>chaque</a:t>
            </a:r>
            <a:r>
              <a:rPr lang="en-US" sz="4100" dirty="0">
                <a:solidFill>
                  <a:srgbClr val="016E8F"/>
                </a:solidFill>
              </a:rPr>
              <a:t> </a:t>
            </a:r>
            <a:r>
              <a:rPr lang="en-US" sz="4100" dirty="0" err="1">
                <a:solidFill>
                  <a:srgbClr val="016E8F"/>
                </a:solidFill>
              </a:rPr>
              <a:t>année</a:t>
            </a:r>
            <a:r>
              <a:rPr lang="en-US" sz="4100" dirty="0">
                <a:solidFill>
                  <a:srgbClr val="016E8F"/>
                </a:solidFill>
              </a:rPr>
              <a:t>.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1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6E8F"/>
              </a:buClr>
              <a:buSzPts val="2400"/>
              <a:buFont typeface="Arial"/>
              <a:buNone/>
            </a:pPr>
            <a:endParaRPr sz="4100" b="0" i="0" u="none" strike="noStrike" cap="none" dirty="0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1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6E8F"/>
              </a:buClr>
              <a:buSzPts val="4100"/>
              <a:buFont typeface="Arial"/>
              <a:buNone/>
            </a:pPr>
            <a:r>
              <a:rPr lang="en-US" sz="4100" b="1" dirty="0">
                <a:solidFill>
                  <a:srgbClr val="016E8F"/>
                </a:solidFill>
              </a:rPr>
              <a:t>Une </a:t>
            </a:r>
            <a:r>
              <a:rPr lang="en-US" sz="4100" b="1" dirty="0" err="1">
                <a:solidFill>
                  <a:srgbClr val="016E8F"/>
                </a:solidFill>
              </a:rPr>
              <a:t>journée</a:t>
            </a:r>
            <a:r>
              <a:rPr lang="en-US" sz="4100" b="1" dirty="0">
                <a:solidFill>
                  <a:srgbClr val="016E8F"/>
                </a:solidFill>
              </a:rPr>
              <a:t> </a:t>
            </a:r>
            <a:r>
              <a:rPr lang="en-US" sz="4100" b="1" dirty="0" err="1">
                <a:solidFill>
                  <a:srgbClr val="016E8F"/>
                </a:solidFill>
              </a:rPr>
              <a:t>découpée</a:t>
            </a:r>
            <a:r>
              <a:rPr lang="en-US" sz="4100" b="1" dirty="0">
                <a:solidFill>
                  <a:srgbClr val="016E8F"/>
                </a:solidFill>
              </a:rPr>
              <a:t> en phases </a:t>
            </a:r>
            <a:r>
              <a:rPr lang="en-US" sz="4100" b="1" dirty="0" err="1">
                <a:solidFill>
                  <a:srgbClr val="016E8F"/>
                </a:solidFill>
              </a:rPr>
              <a:t>dynamiques</a:t>
            </a:r>
            <a:r>
              <a:rPr lang="en-US" sz="4100" b="1" dirty="0">
                <a:solidFill>
                  <a:srgbClr val="016E8F"/>
                </a:solidFill>
              </a:rPr>
              <a:t> et  </a:t>
            </a:r>
            <a:r>
              <a:rPr lang="en-US" sz="4100" b="1" dirty="0" err="1">
                <a:solidFill>
                  <a:srgbClr val="016E8F"/>
                </a:solidFill>
              </a:rPr>
              <a:t>cohérentes</a:t>
            </a:r>
            <a:endParaRPr lang="en-US" sz="4100" b="1" dirty="0">
              <a:solidFill>
                <a:srgbClr val="016E8F"/>
              </a:solidFill>
            </a:endParaRPr>
          </a:p>
          <a:p>
            <a:pPr marL="0" marR="0" lvl="1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6E8F"/>
              </a:buClr>
              <a:buSzPts val="4100"/>
              <a:buFont typeface="Arial"/>
              <a:buNone/>
            </a:pPr>
            <a:r>
              <a:rPr lang="en-US" sz="4100" dirty="0" err="1">
                <a:solidFill>
                  <a:srgbClr val="016E8F"/>
                </a:solidFill>
              </a:rPr>
              <a:t>Désirable</a:t>
            </a:r>
            <a:r>
              <a:rPr lang="en-US" sz="4100" dirty="0">
                <a:solidFill>
                  <a:srgbClr val="016E8F"/>
                </a:solidFill>
              </a:rPr>
              <a:t>, </a:t>
            </a:r>
            <a:r>
              <a:rPr lang="en-US" sz="4100" dirty="0" err="1">
                <a:solidFill>
                  <a:srgbClr val="016E8F"/>
                </a:solidFill>
              </a:rPr>
              <a:t>Faisable</a:t>
            </a:r>
            <a:r>
              <a:rPr lang="en-US" sz="4100" dirty="0">
                <a:solidFill>
                  <a:srgbClr val="016E8F"/>
                </a:solidFill>
              </a:rPr>
              <a:t>, Durable, </a:t>
            </a:r>
            <a:r>
              <a:rPr lang="en-US" sz="4100" dirty="0" err="1">
                <a:solidFill>
                  <a:srgbClr val="016E8F"/>
                </a:solidFill>
              </a:rPr>
              <a:t>tels</a:t>
            </a:r>
            <a:r>
              <a:rPr lang="en-US" sz="4100" dirty="0">
                <a:solidFill>
                  <a:srgbClr val="016E8F"/>
                </a:solidFill>
              </a:rPr>
              <a:t> </a:t>
            </a:r>
            <a:r>
              <a:rPr lang="en-US" sz="4100" dirty="0" err="1">
                <a:solidFill>
                  <a:srgbClr val="016E8F"/>
                </a:solidFill>
              </a:rPr>
              <a:t>sont</a:t>
            </a:r>
            <a:r>
              <a:rPr lang="en-US" sz="4100" dirty="0">
                <a:solidFill>
                  <a:srgbClr val="016E8F"/>
                </a:solidFill>
              </a:rPr>
              <a:t> les </a:t>
            </a:r>
            <a:r>
              <a:rPr lang="en-US" sz="4100" dirty="0" err="1">
                <a:solidFill>
                  <a:srgbClr val="016E8F"/>
                </a:solidFill>
              </a:rPr>
              <a:t>objectifs</a:t>
            </a:r>
            <a:r>
              <a:rPr lang="en-US" sz="4100" dirty="0">
                <a:solidFill>
                  <a:srgbClr val="016E8F"/>
                </a:solidFill>
              </a:rPr>
              <a:t> à </a:t>
            </a:r>
            <a:r>
              <a:rPr lang="en-US" sz="4100" dirty="0" err="1">
                <a:solidFill>
                  <a:srgbClr val="016E8F"/>
                </a:solidFill>
              </a:rPr>
              <a:t>atteindre</a:t>
            </a:r>
            <a:r>
              <a:rPr lang="en-US" sz="4100" dirty="0">
                <a:solidFill>
                  <a:srgbClr val="016E8F"/>
                </a:solidFill>
              </a:rPr>
              <a:t> </a:t>
            </a:r>
            <a:r>
              <a:rPr lang="en-US" sz="4100" dirty="0" err="1">
                <a:solidFill>
                  <a:srgbClr val="016E8F"/>
                </a:solidFill>
              </a:rPr>
              <a:t>afin</a:t>
            </a:r>
            <a:r>
              <a:rPr lang="en-US" sz="4100" dirty="0">
                <a:solidFill>
                  <a:srgbClr val="016E8F"/>
                </a:solidFill>
              </a:rPr>
              <a:t> de </a:t>
            </a:r>
            <a:r>
              <a:rPr lang="en-US" sz="4100" dirty="0" err="1">
                <a:solidFill>
                  <a:srgbClr val="016E8F"/>
                </a:solidFill>
              </a:rPr>
              <a:t>démontrer</a:t>
            </a:r>
            <a:r>
              <a:rPr lang="en-US" sz="4100" dirty="0">
                <a:solidFill>
                  <a:srgbClr val="016E8F"/>
                </a:solidFill>
              </a:rPr>
              <a:t> la </a:t>
            </a:r>
            <a:r>
              <a:rPr lang="en-US" sz="4100" dirty="0" err="1">
                <a:solidFill>
                  <a:srgbClr val="016E8F"/>
                </a:solidFill>
              </a:rPr>
              <a:t>viabilité</a:t>
            </a:r>
            <a:r>
              <a:rPr lang="en-US" sz="4100" dirty="0">
                <a:solidFill>
                  <a:srgbClr val="016E8F"/>
                </a:solidFill>
              </a:rPr>
              <a:t> de son </a:t>
            </a:r>
            <a:r>
              <a:rPr lang="en-US" sz="4100" dirty="0" err="1">
                <a:solidFill>
                  <a:srgbClr val="016E8F"/>
                </a:solidFill>
              </a:rPr>
              <a:t>projet</a:t>
            </a:r>
            <a:r>
              <a:rPr lang="en-US" sz="4100" dirty="0">
                <a:solidFill>
                  <a:srgbClr val="016E8F"/>
                </a:solidFill>
              </a:rPr>
              <a:t> </a:t>
            </a:r>
            <a:r>
              <a:rPr lang="en-US" sz="4100" dirty="0" err="1">
                <a:solidFill>
                  <a:srgbClr val="016E8F"/>
                </a:solidFill>
              </a:rPr>
              <a:t>devant</a:t>
            </a:r>
            <a:r>
              <a:rPr lang="en-US" sz="4100" dirty="0">
                <a:solidFill>
                  <a:srgbClr val="016E8F"/>
                </a:solidFill>
              </a:rPr>
              <a:t> un jury, en fin de </a:t>
            </a:r>
            <a:r>
              <a:rPr lang="en-US" sz="4100" dirty="0" err="1">
                <a:solidFill>
                  <a:srgbClr val="016E8F"/>
                </a:solidFill>
              </a:rPr>
              <a:t>journée</a:t>
            </a:r>
            <a:r>
              <a:rPr lang="en-US" sz="4100" dirty="0">
                <a:solidFill>
                  <a:srgbClr val="016E8F"/>
                </a:solidFill>
              </a:rPr>
              <a:t> le 17 Mars 2022.</a:t>
            </a:r>
            <a:endParaRPr sz="4100" dirty="0">
              <a:solidFill>
                <a:srgbClr val="016E8F"/>
              </a:solidFill>
            </a:endParaRPr>
          </a:p>
          <a:p>
            <a:pPr marL="0" marR="0" lvl="1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6E8F"/>
              </a:buClr>
              <a:buSzPts val="4100"/>
              <a:buFont typeface="Arial"/>
              <a:buNone/>
            </a:pPr>
            <a:endParaRPr sz="4100" dirty="0">
              <a:solidFill>
                <a:srgbClr val="016E8F"/>
              </a:solidFill>
            </a:endParaRPr>
          </a:p>
          <a:p>
            <a:pPr marL="0" marR="0" lvl="1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6E8F"/>
              </a:buClr>
              <a:buSzPts val="4100"/>
              <a:buFont typeface="Arial"/>
              <a:buNone/>
            </a:pPr>
            <a:r>
              <a:rPr lang="en-US" sz="4100" b="1" dirty="0" err="1">
                <a:solidFill>
                  <a:srgbClr val="016E8F"/>
                </a:solidFill>
              </a:rPr>
              <a:t>Développer</a:t>
            </a:r>
            <a:r>
              <a:rPr lang="en-US" sz="4100" b="1" dirty="0">
                <a:solidFill>
                  <a:srgbClr val="016E8F"/>
                </a:solidFill>
              </a:rPr>
              <a:t> </a:t>
            </a:r>
            <a:r>
              <a:rPr lang="en-US" sz="4100" b="1" dirty="0" err="1">
                <a:solidFill>
                  <a:srgbClr val="016E8F"/>
                </a:solidFill>
              </a:rPr>
              <a:t>ses</a:t>
            </a:r>
            <a:r>
              <a:rPr lang="en-US" sz="4100" b="1" dirty="0">
                <a:solidFill>
                  <a:srgbClr val="016E8F"/>
                </a:solidFill>
              </a:rPr>
              <a:t> </a:t>
            </a:r>
            <a:r>
              <a:rPr lang="en-US" sz="4100" b="1" dirty="0" err="1">
                <a:solidFill>
                  <a:srgbClr val="016E8F"/>
                </a:solidFill>
              </a:rPr>
              <a:t>compétences</a:t>
            </a:r>
            <a:r>
              <a:rPr lang="en-US" sz="4100" b="1" dirty="0">
                <a:solidFill>
                  <a:srgbClr val="016E8F"/>
                </a:solidFill>
              </a:rPr>
              <a:t> et </a:t>
            </a:r>
            <a:r>
              <a:rPr lang="en-US" sz="4100" b="1" dirty="0" err="1">
                <a:solidFill>
                  <a:srgbClr val="016E8F"/>
                </a:solidFill>
              </a:rPr>
              <a:t>l’esprit</a:t>
            </a:r>
            <a:r>
              <a:rPr lang="en-US" sz="4100" b="1" dirty="0">
                <a:solidFill>
                  <a:srgbClr val="016E8F"/>
                </a:solidFill>
              </a:rPr>
              <a:t> de </a:t>
            </a:r>
            <a:r>
              <a:rPr lang="en-US" sz="4100" b="1" dirty="0" err="1">
                <a:solidFill>
                  <a:srgbClr val="016E8F"/>
                </a:solidFill>
              </a:rPr>
              <a:t>chaque</a:t>
            </a:r>
            <a:r>
              <a:rPr lang="en-US" sz="4100" b="1" dirty="0">
                <a:solidFill>
                  <a:srgbClr val="016E8F"/>
                </a:solidFill>
              </a:rPr>
              <a:t> Campus </a:t>
            </a:r>
          </a:p>
          <a:p>
            <a:pPr marL="0" marR="0" lvl="1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6E8F"/>
              </a:buClr>
              <a:buSzPts val="4100"/>
              <a:buFont typeface="Arial"/>
              <a:buNone/>
            </a:pPr>
            <a:r>
              <a:rPr lang="en-US" sz="4100" dirty="0">
                <a:solidFill>
                  <a:srgbClr val="016E8F"/>
                </a:solidFill>
              </a:rPr>
              <a:t>Le Challenge </a:t>
            </a:r>
            <a:r>
              <a:rPr lang="en-US" sz="4100" dirty="0" err="1">
                <a:solidFill>
                  <a:srgbClr val="016E8F"/>
                </a:solidFill>
              </a:rPr>
              <a:t>Créatif</a:t>
            </a:r>
            <a:r>
              <a:rPr lang="en-US" sz="4100" dirty="0">
                <a:solidFill>
                  <a:srgbClr val="016E8F"/>
                </a:solidFill>
              </a:rPr>
              <a:t> </a:t>
            </a:r>
            <a:r>
              <a:rPr lang="en-US" sz="4100" dirty="0" err="1">
                <a:solidFill>
                  <a:srgbClr val="016E8F"/>
                </a:solidFill>
              </a:rPr>
              <a:t>permet</a:t>
            </a:r>
            <a:r>
              <a:rPr lang="en-US" sz="4100" dirty="0">
                <a:solidFill>
                  <a:srgbClr val="016E8F"/>
                </a:solidFill>
              </a:rPr>
              <a:t> </a:t>
            </a:r>
            <a:r>
              <a:rPr lang="en-US" sz="4100" dirty="0" err="1">
                <a:solidFill>
                  <a:srgbClr val="016E8F"/>
                </a:solidFill>
              </a:rPr>
              <a:t>ainsi</a:t>
            </a:r>
            <a:r>
              <a:rPr lang="en-US" sz="4100" dirty="0">
                <a:solidFill>
                  <a:srgbClr val="016E8F"/>
                </a:solidFill>
              </a:rPr>
              <a:t> à </a:t>
            </a:r>
            <a:r>
              <a:rPr lang="en-US" sz="4100" dirty="0" err="1">
                <a:solidFill>
                  <a:srgbClr val="016E8F"/>
                </a:solidFill>
              </a:rPr>
              <a:t>chaque</a:t>
            </a:r>
            <a:r>
              <a:rPr lang="en-US" sz="4100" dirty="0">
                <a:solidFill>
                  <a:srgbClr val="016E8F"/>
                </a:solidFill>
              </a:rPr>
              <a:t> participant de </a:t>
            </a:r>
            <a:r>
              <a:rPr lang="en-US" sz="4100" dirty="0" err="1">
                <a:solidFill>
                  <a:srgbClr val="016E8F"/>
                </a:solidFill>
              </a:rPr>
              <a:t>mettre</a:t>
            </a:r>
            <a:r>
              <a:rPr lang="en-US" sz="4100" dirty="0">
                <a:solidFill>
                  <a:srgbClr val="016E8F"/>
                </a:solidFill>
              </a:rPr>
              <a:t> en action </a:t>
            </a:r>
            <a:r>
              <a:rPr lang="en-US" sz="4100" dirty="0" err="1">
                <a:solidFill>
                  <a:srgbClr val="016E8F"/>
                </a:solidFill>
              </a:rPr>
              <a:t>ses</a:t>
            </a:r>
            <a:r>
              <a:rPr lang="en-US" sz="4100" dirty="0">
                <a:solidFill>
                  <a:srgbClr val="016E8F"/>
                </a:solidFill>
              </a:rPr>
              <a:t> </a:t>
            </a:r>
            <a:r>
              <a:rPr lang="en-US" sz="4100" dirty="0" err="1">
                <a:solidFill>
                  <a:srgbClr val="016E8F"/>
                </a:solidFill>
              </a:rPr>
              <a:t>savoirs</a:t>
            </a:r>
            <a:r>
              <a:rPr lang="en-US" sz="4100" dirty="0">
                <a:solidFill>
                  <a:srgbClr val="016E8F"/>
                </a:solidFill>
              </a:rPr>
              <a:t> acquis, tout en </a:t>
            </a:r>
            <a:r>
              <a:rPr lang="en-US" sz="4100" dirty="0" err="1">
                <a:solidFill>
                  <a:srgbClr val="016E8F"/>
                </a:solidFill>
              </a:rPr>
              <a:t>dynamisant</a:t>
            </a:r>
            <a:r>
              <a:rPr lang="en-US" sz="4100" dirty="0">
                <a:solidFill>
                  <a:srgbClr val="016E8F"/>
                </a:solidFill>
              </a:rPr>
              <a:t> son propre Campus Connecté. </a:t>
            </a:r>
            <a:endParaRPr sz="4100" dirty="0">
              <a:solidFill>
                <a:srgbClr val="016E8F"/>
              </a:solidFill>
            </a:endParaRPr>
          </a:p>
        </p:txBody>
      </p:sp>
      <p:pic>
        <p:nvPicPr>
          <p:cNvPr id="128" name="Google Shape;128;p4" descr="IMG_2068.jpe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982881" y="338092"/>
            <a:ext cx="6411725" cy="4159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4" descr="IMG_2051.jpe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368067" y="4235146"/>
            <a:ext cx="5641344" cy="3652521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4"/>
          <p:cNvSpPr txBox="1"/>
          <p:nvPr/>
        </p:nvSpPr>
        <p:spPr>
          <a:xfrm>
            <a:off x="773747" y="3563133"/>
            <a:ext cx="14154900" cy="7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1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6E8F"/>
              </a:buClr>
              <a:buSzPts val="4100"/>
              <a:buFont typeface="Arial"/>
              <a:buNone/>
            </a:pPr>
            <a:r>
              <a:rPr lang="en-US" sz="4100" b="1" dirty="0">
                <a:solidFill>
                  <a:srgbClr val="016E8F"/>
                </a:solidFill>
              </a:rPr>
              <a:t>Les </a:t>
            </a:r>
            <a:r>
              <a:rPr lang="en-US" sz="4100" b="1" dirty="0" err="1">
                <a:solidFill>
                  <a:srgbClr val="016E8F"/>
                </a:solidFill>
              </a:rPr>
              <a:t>outils</a:t>
            </a:r>
            <a:r>
              <a:rPr lang="en-US" sz="4100" b="1" dirty="0">
                <a:solidFill>
                  <a:srgbClr val="016E8F"/>
                </a:solidFill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2" name="Google Shape;132;p4"/>
          <p:cNvPicPr preferRelativeResize="0"/>
          <p:nvPr/>
        </p:nvPicPr>
        <p:blipFill rotWithShape="1">
          <a:blip r:embed="rId5">
            <a:alphaModFix/>
          </a:blip>
          <a:srcRect l="20935" t="26808" r="22391" b="30751"/>
          <a:stretch/>
        </p:blipFill>
        <p:spPr>
          <a:xfrm>
            <a:off x="310281" y="338099"/>
            <a:ext cx="4961976" cy="2453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4" descr="Capture d’écran 2018-02-02 à 18.19.13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7945751" y="8162827"/>
            <a:ext cx="5641325" cy="48838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11A8A415-FF0E-4782-85D1-75F4A30C13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46520" y="383057"/>
            <a:ext cx="3739360" cy="199146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1A9DE73F-C635-4E07-9885-5C29CB5E6EE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85558" y="542609"/>
            <a:ext cx="3276814" cy="170799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6"/>
          <p:cNvSpPr txBox="1"/>
          <p:nvPr/>
        </p:nvSpPr>
        <p:spPr>
          <a:xfrm>
            <a:off x="501168" y="3091641"/>
            <a:ext cx="14154900" cy="9782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1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6E8F"/>
              </a:buClr>
              <a:buSzPts val="4100"/>
              <a:buFont typeface="Arial"/>
              <a:buNone/>
            </a:pPr>
            <a:r>
              <a:rPr lang="en-US" sz="3700" b="1" i="0" u="none" strike="noStrike" cap="none" dirty="0">
                <a:solidFill>
                  <a:srgbClr val="016E8F"/>
                </a:solidFill>
                <a:latin typeface="Arial"/>
                <a:ea typeface="Arial"/>
                <a:cs typeface="Arial"/>
                <a:sym typeface="Arial"/>
              </a:rPr>
              <a:t>Les étapes de </a:t>
            </a:r>
            <a:r>
              <a:rPr lang="en-US" sz="3700" b="1" i="0" u="none" strike="noStrike" cap="none" dirty="0" err="1">
                <a:solidFill>
                  <a:srgbClr val="016E8F"/>
                </a:solidFill>
                <a:latin typeface="Arial"/>
                <a:ea typeface="Arial"/>
                <a:cs typeface="Arial"/>
                <a:sym typeface="Arial"/>
              </a:rPr>
              <a:t>l’organisation</a:t>
            </a:r>
            <a:endParaRPr lang="en-US" sz="3700" b="1" i="0" u="none" strike="noStrike" cap="none" dirty="0">
              <a:solidFill>
                <a:srgbClr val="016E8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1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6E8F"/>
              </a:buClr>
              <a:buSzPts val="4100"/>
              <a:buFont typeface="Arial"/>
              <a:buNone/>
            </a:pPr>
            <a:r>
              <a:rPr lang="en-US" sz="3700" b="1" i="0" u="none" strike="noStrike" cap="none" dirty="0">
                <a:solidFill>
                  <a:srgbClr val="016E8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37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1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6E8F"/>
              </a:buClr>
              <a:buSzPts val="4100"/>
              <a:buFont typeface="Arial"/>
              <a:buNone/>
            </a:pPr>
            <a:r>
              <a:rPr lang="en-US" sz="3700" b="1" i="0" u="none" strike="noStrike" cap="none" dirty="0">
                <a:solidFill>
                  <a:srgbClr val="016E8F"/>
                </a:solidFill>
                <a:latin typeface="Arial"/>
                <a:ea typeface="Arial"/>
                <a:cs typeface="Arial"/>
                <a:sym typeface="Arial"/>
              </a:rPr>
              <a:t>Avant : se </a:t>
            </a:r>
            <a:r>
              <a:rPr lang="en-US" sz="3700" b="1" i="0" u="none" strike="noStrike" cap="none" dirty="0" err="1">
                <a:solidFill>
                  <a:srgbClr val="016E8F"/>
                </a:solidFill>
                <a:latin typeface="Arial"/>
                <a:ea typeface="Arial"/>
                <a:cs typeface="Arial"/>
                <a:sym typeface="Arial"/>
              </a:rPr>
              <a:t>préparer</a:t>
            </a:r>
            <a:endParaRPr lang="en-US" sz="3700" b="1" i="0" u="none" strike="noStrike" cap="none" dirty="0">
              <a:solidFill>
                <a:srgbClr val="016E8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1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6E8F"/>
              </a:buClr>
              <a:buSzPts val="4100"/>
              <a:buFont typeface="Arial"/>
              <a:buNone/>
            </a:pPr>
            <a:r>
              <a:rPr lang="en-US" sz="3700" b="0" i="0" u="none" strike="noStrike" cap="none" dirty="0" err="1">
                <a:solidFill>
                  <a:srgbClr val="016E8F"/>
                </a:solidFill>
                <a:latin typeface="Arial"/>
                <a:ea typeface="Arial"/>
                <a:cs typeface="Arial"/>
                <a:sym typeface="Arial"/>
              </a:rPr>
              <a:t>Chaque</a:t>
            </a:r>
            <a:r>
              <a:rPr lang="en-US" sz="3700" b="0" i="0" u="none" strike="noStrike" cap="none" dirty="0">
                <a:solidFill>
                  <a:srgbClr val="016E8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700" dirty="0" err="1">
                <a:solidFill>
                  <a:srgbClr val="016E8F"/>
                </a:solidFill>
              </a:rPr>
              <a:t>tuteur</a:t>
            </a:r>
            <a:r>
              <a:rPr lang="en-US" sz="3700" dirty="0">
                <a:solidFill>
                  <a:srgbClr val="016E8F"/>
                </a:solidFill>
              </a:rPr>
              <a:t> de Campus Connecté</a:t>
            </a:r>
            <a:r>
              <a:rPr lang="en-US" sz="3700" b="0" i="0" u="none" strike="noStrike" cap="none" dirty="0">
                <a:solidFill>
                  <a:srgbClr val="016E8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700" b="0" i="0" u="none" strike="noStrike" cap="none" dirty="0" err="1">
                <a:solidFill>
                  <a:srgbClr val="016E8F"/>
                </a:solidFill>
                <a:latin typeface="Arial"/>
                <a:ea typeface="Arial"/>
                <a:cs typeface="Arial"/>
                <a:sym typeface="Arial"/>
              </a:rPr>
              <a:t>est</a:t>
            </a:r>
            <a:r>
              <a:rPr lang="en-US" sz="3700" b="0" i="0" u="none" strike="noStrike" cap="none" dirty="0">
                <a:solidFill>
                  <a:srgbClr val="016E8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700" b="0" i="0" u="none" strike="noStrike" cap="none" dirty="0" err="1">
                <a:solidFill>
                  <a:srgbClr val="016E8F"/>
                </a:solidFill>
                <a:latin typeface="Arial"/>
                <a:ea typeface="Arial"/>
                <a:cs typeface="Arial"/>
                <a:sym typeface="Arial"/>
              </a:rPr>
              <a:t>invité</a:t>
            </a:r>
            <a:r>
              <a:rPr lang="en-US" sz="3700" b="0" i="0" u="none" strike="noStrike" cap="none" dirty="0">
                <a:solidFill>
                  <a:srgbClr val="016E8F"/>
                </a:solidFill>
                <a:latin typeface="Arial"/>
                <a:ea typeface="Arial"/>
                <a:cs typeface="Arial"/>
                <a:sym typeface="Arial"/>
              </a:rPr>
              <a:t> à </a:t>
            </a:r>
            <a:r>
              <a:rPr lang="en-US" sz="3700" b="0" i="0" u="none" strike="noStrike" cap="none" dirty="0" err="1">
                <a:solidFill>
                  <a:srgbClr val="016E8F"/>
                </a:solidFill>
                <a:latin typeface="Arial"/>
                <a:ea typeface="Arial"/>
                <a:cs typeface="Arial"/>
                <a:sym typeface="Arial"/>
              </a:rPr>
              <a:t>une</a:t>
            </a:r>
            <a:r>
              <a:rPr lang="en-US" sz="3700" b="0" i="0" u="none" strike="noStrike" cap="none" dirty="0">
                <a:solidFill>
                  <a:srgbClr val="016E8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700" b="0" i="0" u="none" strike="noStrike" cap="none" dirty="0" err="1">
                <a:solidFill>
                  <a:srgbClr val="016E8F"/>
                </a:solidFill>
                <a:latin typeface="Arial"/>
                <a:ea typeface="Arial"/>
                <a:cs typeface="Arial"/>
                <a:sym typeface="Arial"/>
              </a:rPr>
              <a:t>visioconférence</a:t>
            </a:r>
            <a:r>
              <a:rPr lang="en-US" sz="3700" b="0" i="0" u="none" strike="noStrike" cap="none" dirty="0">
                <a:solidFill>
                  <a:srgbClr val="016E8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700" b="0" i="0" u="none" strike="noStrike" cap="none" dirty="0" err="1">
                <a:solidFill>
                  <a:srgbClr val="016E8F"/>
                </a:solidFill>
                <a:latin typeface="Arial"/>
                <a:ea typeface="Arial"/>
                <a:cs typeface="Arial"/>
                <a:sym typeface="Arial"/>
              </a:rPr>
              <a:t>où</a:t>
            </a:r>
            <a:r>
              <a:rPr lang="en-US" sz="3700" b="0" i="0" u="none" strike="noStrike" cap="none" dirty="0">
                <a:solidFill>
                  <a:srgbClr val="016E8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700" b="0" i="0" u="none" strike="noStrike" cap="none" dirty="0" err="1">
                <a:solidFill>
                  <a:srgbClr val="016E8F"/>
                </a:solidFill>
                <a:latin typeface="Arial"/>
                <a:ea typeface="Arial"/>
                <a:cs typeface="Arial"/>
                <a:sym typeface="Arial"/>
              </a:rPr>
              <a:t>l’ensemble</a:t>
            </a:r>
            <a:r>
              <a:rPr lang="en-US" sz="3700" b="0" i="0" u="none" strike="noStrike" cap="none" dirty="0">
                <a:solidFill>
                  <a:srgbClr val="016E8F"/>
                </a:solidFill>
                <a:latin typeface="Arial"/>
                <a:ea typeface="Arial"/>
                <a:cs typeface="Arial"/>
                <a:sym typeface="Arial"/>
              </a:rPr>
              <a:t> du </a:t>
            </a:r>
            <a:r>
              <a:rPr lang="en-US" sz="3700" b="0" i="0" u="none" strike="noStrike" cap="none" dirty="0" err="1">
                <a:solidFill>
                  <a:srgbClr val="016E8F"/>
                </a:solidFill>
                <a:latin typeface="Arial"/>
                <a:ea typeface="Arial"/>
                <a:cs typeface="Arial"/>
                <a:sym typeface="Arial"/>
              </a:rPr>
              <a:t>processus</a:t>
            </a:r>
            <a:r>
              <a:rPr lang="en-US" sz="3700" b="0" i="0" u="none" strike="noStrike" cap="none" dirty="0">
                <a:solidFill>
                  <a:srgbClr val="016E8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700" b="0" i="0" u="none" strike="noStrike" cap="none" dirty="0" err="1">
                <a:solidFill>
                  <a:srgbClr val="016E8F"/>
                </a:solidFill>
                <a:latin typeface="Arial"/>
                <a:ea typeface="Arial"/>
                <a:cs typeface="Arial"/>
                <a:sym typeface="Arial"/>
              </a:rPr>
              <a:t>lui</a:t>
            </a:r>
            <a:r>
              <a:rPr lang="en-US" sz="3700" b="0" i="0" u="none" strike="noStrike" cap="none" dirty="0">
                <a:solidFill>
                  <a:srgbClr val="016E8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700" b="0" i="0" u="none" strike="noStrike" cap="none" dirty="0" err="1">
                <a:solidFill>
                  <a:srgbClr val="016E8F"/>
                </a:solidFill>
                <a:latin typeface="Arial"/>
                <a:ea typeface="Arial"/>
                <a:cs typeface="Arial"/>
                <a:sym typeface="Arial"/>
              </a:rPr>
              <a:t>est</a:t>
            </a:r>
            <a:r>
              <a:rPr lang="en-US" sz="3700" b="0" i="0" u="none" strike="noStrike" cap="none" dirty="0">
                <a:solidFill>
                  <a:srgbClr val="016E8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700" b="0" i="0" u="none" strike="noStrike" cap="none" dirty="0" err="1">
                <a:solidFill>
                  <a:srgbClr val="016E8F"/>
                </a:solidFill>
                <a:latin typeface="Arial"/>
                <a:ea typeface="Arial"/>
                <a:cs typeface="Arial"/>
                <a:sym typeface="Arial"/>
              </a:rPr>
              <a:t>détaillé</a:t>
            </a:r>
            <a:r>
              <a:rPr lang="en-US" sz="3700" b="0" i="0" u="none" strike="noStrike" cap="none" dirty="0">
                <a:solidFill>
                  <a:srgbClr val="016E8F"/>
                </a:solidFill>
                <a:latin typeface="Arial"/>
                <a:ea typeface="Arial"/>
                <a:cs typeface="Arial"/>
                <a:sym typeface="Arial"/>
              </a:rPr>
              <a:t> très </a:t>
            </a:r>
            <a:r>
              <a:rPr lang="en-US" sz="3700" b="0" i="0" u="none" strike="noStrike" cap="none" dirty="0" err="1">
                <a:solidFill>
                  <a:srgbClr val="016E8F"/>
                </a:solidFill>
                <a:latin typeface="Arial"/>
                <a:ea typeface="Arial"/>
                <a:cs typeface="Arial"/>
                <a:sym typeface="Arial"/>
              </a:rPr>
              <a:t>simplement</a:t>
            </a:r>
            <a:r>
              <a:rPr lang="en-US" sz="3700" b="0" i="0" u="none" strike="noStrike" cap="none" dirty="0">
                <a:solidFill>
                  <a:srgbClr val="016E8F"/>
                </a:solidFill>
                <a:latin typeface="Arial"/>
                <a:ea typeface="Arial"/>
                <a:cs typeface="Arial"/>
                <a:sym typeface="Arial"/>
              </a:rPr>
              <a:t>. Le</a:t>
            </a:r>
            <a:r>
              <a:rPr lang="en-US" sz="3700" dirty="0">
                <a:solidFill>
                  <a:srgbClr val="016E8F"/>
                </a:solidFill>
              </a:rPr>
              <a:t>s </a:t>
            </a:r>
            <a:r>
              <a:rPr lang="en-US" sz="3700" dirty="0" err="1">
                <a:solidFill>
                  <a:srgbClr val="016E8F"/>
                </a:solidFill>
              </a:rPr>
              <a:t>tuteurs</a:t>
            </a:r>
            <a:r>
              <a:rPr lang="en-US" sz="3700" b="0" i="0" u="none" strike="noStrike" cap="none" dirty="0">
                <a:solidFill>
                  <a:srgbClr val="016E8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700" b="0" i="0" u="none" strike="noStrike" cap="none" dirty="0" err="1">
                <a:solidFill>
                  <a:srgbClr val="016E8F"/>
                </a:solidFill>
                <a:latin typeface="Arial"/>
                <a:ea typeface="Arial"/>
                <a:cs typeface="Arial"/>
                <a:sym typeface="Arial"/>
              </a:rPr>
              <a:t>reçoivent</a:t>
            </a:r>
            <a:r>
              <a:rPr lang="en-US" sz="3700" b="0" i="0" u="none" strike="noStrike" cap="none" dirty="0">
                <a:solidFill>
                  <a:srgbClr val="016E8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700" b="0" i="0" u="none" strike="noStrike" cap="none" dirty="0" err="1">
                <a:solidFill>
                  <a:srgbClr val="016E8F"/>
                </a:solidFill>
                <a:latin typeface="Arial"/>
                <a:ea typeface="Arial"/>
                <a:cs typeface="Arial"/>
                <a:sym typeface="Arial"/>
              </a:rPr>
              <a:t>dès</a:t>
            </a:r>
            <a:r>
              <a:rPr lang="en-US" sz="3700" b="0" i="0" u="none" strike="noStrike" cap="none" dirty="0">
                <a:solidFill>
                  <a:srgbClr val="016E8F"/>
                </a:solidFill>
                <a:latin typeface="Arial"/>
                <a:ea typeface="Arial"/>
                <a:cs typeface="Arial"/>
                <a:sym typeface="Arial"/>
              </a:rPr>
              <a:t> inscription un </a:t>
            </a:r>
            <a:r>
              <a:rPr lang="en-US" sz="3700" b="1" i="0" u="none" strike="noStrike" cap="none" dirty="0">
                <a:solidFill>
                  <a:srgbClr val="016E8F"/>
                </a:solidFill>
                <a:latin typeface="Arial"/>
                <a:ea typeface="Arial"/>
                <a:cs typeface="Arial"/>
                <a:sym typeface="Arial"/>
              </a:rPr>
              <a:t>kit </a:t>
            </a:r>
            <a:r>
              <a:rPr lang="en-US" sz="3700" b="1" i="0" u="none" strike="noStrike" cap="none" dirty="0" err="1">
                <a:solidFill>
                  <a:srgbClr val="016E8F"/>
                </a:solidFill>
                <a:latin typeface="Arial"/>
                <a:ea typeface="Arial"/>
                <a:cs typeface="Arial"/>
                <a:sym typeface="Arial"/>
              </a:rPr>
              <a:t>créatif</a:t>
            </a:r>
            <a:r>
              <a:rPr lang="en-US" sz="3700" b="1" i="0" u="none" strike="noStrike" cap="none" dirty="0">
                <a:solidFill>
                  <a:srgbClr val="016E8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700" b="1" i="0" u="none" strike="noStrike" cap="none" dirty="0" err="1">
                <a:solidFill>
                  <a:srgbClr val="016E8F"/>
                </a:solidFill>
                <a:latin typeface="Arial"/>
                <a:ea typeface="Arial"/>
                <a:cs typeface="Arial"/>
                <a:sym typeface="Arial"/>
              </a:rPr>
              <a:t>permettant</a:t>
            </a:r>
            <a:r>
              <a:rPr lang="en-US" sz="3700" b="1" i="0" u="none" strike="noStrike" cap="none" dirty="0">
                <a:solidFill>
                  <a:srgbClr val="016E8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700" b="1" i="0" u="none" strike="noStrike" cap="none" dirty="0" err="1">
                <a:solidFill>
                  <a:srgbClr val="016E8F"/>
                </a:solidFill>
                <a:latin typeface="Arial"/>
                <a:ea typeface="Arial"/>
                <a:cs typeface="Arial"/>
                <a:sym typeface="Arial"/>
              </a:rPr>
              <a:t>d‘</a:t>
            </a:r>
            <a:r>
              <a:rPr lang="en-US" sz="3700" b="1" dirty="0" err="1">
                <a:solidFill>
                  <a:srgbClr val="016E8F"/>
                </a:solidFill>
              </a:rPr>
              <a:t>équiper</a:t>
            </a:r>
            <a:r>
              <a:rPr lang="en-US" sz="3700" b="1" dirty="0">
                <a:solidFill>
                  <a:srgbClr val="016E8F"/>
                </a:solidFill>
              </a:rPr>
              <a:t> les </a:t>
            </a:r>
            <a:r>
              <a:rPr lang="en-US" sz="3700" b="1" dirty="0" err="1">
                <a:solidFill>
                  <a:srgbClr val="016E8F"/>
                </a:solidFill>
              </a:rPr>
              <a:t>étudiants</a:t>
            </a:r>
            <a:r>
              <a:rPr lang="en-US" sz="3700" b="1" dirty="0">
                <a:solidFill>
                  <a:srgbClr val="016E8F"/>
                </a:solidFill>
              </a:rPr>
              <a:t> </a:t>
            </a:r>
            <a:r>
              <a:rPr lang="en-US" sz="3700" b="1" dirty="0" err="1">
                <a:solidFill>
                  <a:srgbClr val="016E8F"/>
                </a:solidFill>
              </a:rPr>
              <a:t>volontaires</a:t>
            </a:r>
            <a:r>
              <a:rPr lang="en-US" sz="3700" b="1" dirty="0">
                <a:solidFill>
                  <a:srgbClr val="016E8F"/>
                </a:solidFill>
              </a:rPr>
              <a:t>, qui </a:t>
            </a:r>
            <a:r>
              <a:rPr lang="en-US" sz="3700" b="1" dirty="0" err="1">
                <a:solidFill>
                  <a:srgbClr val="016E8F"/>
                </a:solidFill>
              </a:rPr>
              <a:t>sont</a:t>
            </a:r>
            <a:r>
              <a:rPr lang="en-US" sz="3700" b="1" dirty="0">
                <a:solidFill>
                  <a:srgbClr val="016E8F"/>
                </a:solidFill>
              </a:rPr>
              <a:t> </a:t>
            </a:r>
            <a:r>
              <a:rPr lang="en-US" sz="3700" b="1" dirty="0" err="1">
                <a:solidFill>
                  <a:srgbClr val="016E8F"/>
                </a:solidFill>
              </a:rPr>
              <a:t>eux</a:t>
            </a:r>
            <a:r>
              <a:rPr lang="en-US" sz="3700" b="1" dirty="0">
                <a:solidFill>
                  <a:srgbClr val="016E8F"/>
                </a:solidFill>
              </a:rPr>
              <a:t> </a:t>
            </a:r>
            <a:r>
              <a:rPr lang="en-US" sz="3700" b="1" dirty="0" err="1">
                <a:solidFill>
                  <a:srgbClr val="016E8F"/>
                </a:solidFill>
              </a:rPr>
              <a:t>mêmes</a:t>
            </a:r>
            <a:r>
              <a:rPr lang="en-US" sz="3700" b="1" dirty="0">
                <a:solidFill>
                  <a:srgbClr val="016E8F"/>
                </a:solidFill>
              </a:rPr>
              <a:t> </a:t>
            </a:r>
            <a:r>
              <a:rPr lang="en-US" sz="3700" b="1" dirty="0" err="1">
                <a:solidFill>
                  <a:srgbClr val="016E8F"/>
                </a:solidFill>
              </a:rPr>
              <a:t>invités</a:t>
            </a:r>
            <a:r>
              <a:rPr lang="en-US" sz="3700" b="1" dirty="0">
                <a:solidFill>
                  <a:srgbClr val="016E8F"/>
                </a:solidFill>
              </a:rPr>
              <a:t> à </a:t>
            </a:r>
            <a:r>
              <a:rPr lang="en-US" sz="3700" b="1" dirty="0" err="1">
                <a:solidFill>
                  <a:srgbClr val="016E8F"/>
                </a:solidFill>
              </a:rPr>
              <a:t>une</a:t>
            </a:r>
            <a:r>
              <a:rPr lang="en-US" sz="3700" b="1" dirty="0">
                <a:solidFill>
                  <a:srgbClr val="016E8F"/>
                </a:solidFill>
              </a:rPr>
              <a:t> </a:t>
            </a:r>
            <a:r>
              <a:rPr lang="en-US" sz="3700" b="1" dirty="0" err="1">
                <a:solidFill>
                  <a:srgbClr val="016E8F"/>
                </a:solidFill>
              </a:rPr>
              <a:t>visioconférence</a:t>
            </a:r>
            <a:r>
              <a:rPr lang="en-US" sz="3700" b="1" dirty="0">
                <a:solidFill>
                  <a:srgbClr val="016E8F"/>
                </a:solidFill>
              </a:rPr>
              <a:t> </a:t>
            </a:r>
            <a:r>
              <a:rPr lang="en-US" sz="3700" b="1" dirty="0" err="1">
                <a:solidFill>
                  <a:srgbClr val="016E8F"/>
                </a:solidFill>
              </a:rPr>
              <a:t>d’explication</a:t>
            </a:r>
            <a:r>
              <a:rPr lang="en-US" sz="3700" b="1" dirty="0">
                <a:solidFill>
                  <a:srgbClr val="016E8F"/>
                </a:solidFill>
              </a:rPr>
              <a:t>.</a:t>
            </a:r>
          </a:p>
          <a:p>
            <a:pPr marL="0" marR="0" lvl="1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6E8F"/>
              </a:buClr>
              <a:buSzPts val="4100"/>
              <a:buFont typeface="Arial"/>
              <a:buNone/>
            </a:pPr>
            <a:endParaRPr sz="37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1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6E8F"/>
              </a:buClr>
              <a:buSzPts val="4100"/>
              <a:buFont typeface="Arial"/>
              <a:buNone/>
            </a:pPr>
            <a:r>
              <a:rPr lang="en-US" sz="3700" b="0" i="0" u="none" strike="noStrike" cap="none" dirty="0">
                <a:solidFill>
                  <a:srgbClr val="016E8F"/>
                </a:solidFill>
                <a:latin typeface="Arial"/>
                <a:ea typeface="Arial"/>
                <a:cs typeface="Arial"/>
                <a:sym typeface="Arial"/>
              </a:rPr>
              <a:t>Le </a:t>
            </a:r>
            <a:r>
              <a:rPr lang="en-US" sz="3700" dirty="0">
                <a:solidFill>
                  <a:srgbClr val="016E8F"/>
                </a:solidFill>
              </a:rPr>
              <a:t>Campus Connecté</a:t>
            </a:r>
            <a:r>
              <a:rPr lang="en-US" sz="3700" b="0" i="0" u="none" strike="noStrike" cap="none" dirty="0">
                <a:solidFill>
                  <a:srgbClr val="016E8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700" b="0" i="0" u="none" strike="noStrike" cap="none" dirty="0" err="1">
                <a:solidFill>
                  <a:srgbClr val="016E8F"/>
                </a:solidFill>
                <a:latin typeface="Arial"/>
                <a:ea typeface="Arial"/>
                <a:cs typeface="Arial"/>
                <a:sym typeface="Arial"/>
              </a:rPr>
              <a:t>peut</a:t>
            </a:r>
            <a:r>
              <a:rPr lang="en-US" sz="3700" b="0" i="0" u="none" strike="noStrike" cap="none" dirty="0">
                <a:solidFill>
                  <a:srgbClr val="016E8F"/>
                </a:solidFill>
                <a:latin typeface="Arial"/>
                <a:ea typeface="Arial"/>
                <a:cs typeface="Arial"/>
                <a:sym typeface="Arial"/>
              </a:rPr>
              <a:t> inviter des </a:t>
            </a:r>
            <a:r>
              <a:rPr lang="en-US" sz="3700" dirty="0">
                <a:solidFill>
                  <a:srgbClr val="016E8F"/>
                </a:solidFill>
              </a:rPr>
              <a:t>entrepreneurs et </a:t>
            </a:r>
            <a:r>
              <a:rPr lang="en-US" sz="3700" dirty="0" err="1">
                <a:solidFill>
                  <a:srgbClr val="016E8F"/>
                </a:solidFill>
              </a:rPr>
              <a:t>coachs</a:t>
            </a:r>
            <a:r>
              <a:rPr lang="en-US" sz="3700" dirty="0">
                <a:solidFill>
                  <a:srgbClr val="016E8F"/>
                </a:solidFill>
              </a:rPr>
              <a:t> </a:t>
            </a:r>
            <a:r>
              <a:rPr lang="en-US" sz="3700" dirty="0" err="1">
                <a:solidFill>
                  <a:srgbClr val="016E8F"/>
                </a:solidFill>
              </a:rPr>
              <a:t>locaux</a:t>
            </a:r>
            <a:r>
              <a:rPr lang="en-US" sz="3700" b="0" i="0" u="none" strike="noStrike" cap="none" dirty="0">
                <a:solidFill>
                  <a:srgbClr val="016E8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700" dirty="0">
                <a:solidFill>
                  <a:srgbClr val="016E8F"/>
                </a:solidFill>
              </a:rPr>
              <a:t>à </a:t>
            </a:r>
            <a:r>
              <a:rPr lang="en-US" sz="3700" dirty="0" err="1">
                <a:solidFill>
                  <a:srgbClr val="016E8F"/>
                </a:solidFill>
              </a:rPr>
              <a:t>cette</a:t>
            </a:r>
            <a:r>
              <a:rPr lang="en-US" sz="3700" dirty="0">
                <a:solidFill>
                  <a:srgbClr val="016E8F"/>
                </a:solidFill>
              </a:rPr>
              <a:t> </a:t>
            </a:r>
            <a:r>
              <a:rPr lang="en-US" sz="3700" dirty="0" err="1">
                <a:solidFill>
                  <a:srgbClr val="016E8F"/>
                </a:solidFill>
              </a:rPr>
              <a:t>visioconférence</a:t>
            </a:r>
            <a:r>
              <a:rPr lang="en-US" sz="3700" dirty="0">
                <a:solidFill>
                  <a:srgbClr val="016E8F"/>
                </a:solidFill>
              </a:rPr>
              <a:t>, </a:t>
            </a:r>
            <a:r>
              <a:rPr lang="en-US" sz="3700" dirty="0" err="1">
                <a:solidFill>
                  <a:srgbClr val="016E8F"/>
                </a:solidFill>
              </a:rPr>
              <a:t>laquelle</a:t>
            </a:r>
            <a:r>
              <a:rPr lang="en-US" sz="3700" dirty="0">
                <a:solidFill>
                  <a:srgbClr val="016E8F"/>
                </a:solidFill>
              </a:rPr>
              <a:t> </a:t>
            </a:r>
            <a:r>
              <a:rPr lang="en-US" sz="3700" dirty="0" err="1">
                <a:solidFill>
                  <a:srgbClr val="016E8F"/>
                </a:solidFill>
              </a:rPr>
              <a:t>expliquera</a:t>
            </a:r>
            <a:r>
              <a:rPr lang="en-US" sz="3700" dirty="0">
                <a:solidFill>
                  <a:srgbClr val="016E8F"/>
                </a:solidFill>
              </a:rPr>
              <a:t> </a:t>
            </a:r>
            <a:r>
              <a:rPr lang="en-US" sz="3700" dirty="0" err="1">
                <a:solidFill>
                  <a:srgbClr val="016E8F"/>
                </a:solidFill>
              </a:rPr>
              <a:t>l’organisation</a:t>
            </a:r>
            <a:r>
              <a:rPr lang="en-US" sz="3700" dirty="0">
                <a:solidFill>
                  <a:srgbClr val="016E8F"/>
                </a:solidFill>
              </a:rPr>
              <a:t> de la </a:t>
            </a:r>
            <a:r>
              <a:rPr lang="en-US" sz="3700" dirty="0" err="1">
                <a:solidFill>
                  <a:srgbClr val="016E8F"/>
                </a:solidFill>
              </a:rPr>
              <a:t>journée</a:t>
            </a:r>
            <a:r>
              <a:rPr lang="en-US" sz="3700" dirty="0">
                <a:solidFill>
                  <a:srgbClr val="016E8F"/>
                </a:solidFill>
              </a:rPr>
              <a:t> et le </a:t>
            </a:r>
            <a:r>
              <a:rPr lang="en-US" sz="3700" dirty="0" err="1">
                <a:solidFill>
                  <a:srgbClr val="016E8F"/>
                </a:solidFill>
              </a:rPr>
              <a:t>rôle</a:t>
            </a:r>
            <a:r>
              <a:rPr lang="en-US" sz="3700" dirty="0">
                <a:solidFill>
                  <a:srgbClr val="016E8F"/>
                </a:solidFill>
              </a:rPr>
              <a:t> de </a:t>
            </a:r>
            <a:r>
              <a:rPr lang="en-US" sz="3700" dirty="0" err="1">
                <a:solidFill>
                  <a:srgbClr val="016E8F"/>
                </a:solidFill>
              </a:rPr>
              <a:t>chacun</a:t>
            </a:r>
            <a:r>
              <a:rPr lang="en-US" sz="3700" dirty="0">
                <a:solidFill>
                  <a:srgbClr val="016E8F"/>
                </a:solidFill>
              </a:rPr>
              <a:t>.</a:t>
            </a:r>
            <a:endParaRPr sz="3700" b="0" i="0" u="none" strike="noStrike" cap="none" dirty="0">
              <a:solidFill>
                <a:srgbClr val="016E8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1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6E8F"/>
              </a:buClr>
              <a:buSzPts val="4100"/>
              <a:buFont typeface="Arial"/>
              <a:buNone/>
            </a:pPr>
            <a:endParaRPr sz="3700" b="0" i="0" u="none" strike="noStrike" cap="none" dirty="0">
              <a:solidFill>
                <a:srgbClr val="016E8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1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6E8F"/>
              </a:buClr>
              <a:buSzPts val="4100"/>
              <a:buFont typeface="Arial"/>
              <a:buNone/>
            </a:pPr>
            <a:r>
              <a:rPr lang="en-US" sz="3700" b="0" i="0" u="none" strike="noStrike" cap="none" dirty="0">
                <a:solidFill>
                  <a:srgbClr val="016E8F"/>
                </a:solidFill>
                <a:latin typeface="Arial"/>
                <a:ea typeface="Arial"/>
                <a:cs typeface="Arial"/>
                <a:sym typeface="Arial"/>
              </a:rPr>
              <a:t>Lien </a:t>
            </a:r>
            <a:r>
              <a:rPr lang="en-US" sz="3700" b="0" i="0" u="none" strike="noStrike" cap="none" dirty="0" err="1">
                <a:solidFill>
                  <a:srgbClr val="016E8F"/>
                </a:solidFill>
                <a:latin typeface="Arial"/>
                <a:ea typeface="Arial"/>
                <a:cs typeface="Arial"/>
                <a:sym typeface="Arial"/>
              </a:rPr>
              <a:t>visio</a:t>
            </a:r>
            <a:r>
              <a:rPr lang="en-US" sz="3700" b="0" i="0" u="none" strike="noStrike" cap="none" dirty="0">
                <a:solidFill>
                  <a:srgbClr val="016E8F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3700" b="0" i="0" u="none" strike="noStrike" cap="none" dirty="0" err="1">
                <a:solidFill>
                  <a:srgbClr val="016E8F"/>
                </a:solidFill>
                <a:latin typeface="Arial"/>
                <a:ea typeface="Arial"/>
                <a:cs typeface="Arial"/>
                <a:sym typeface="Arial"/>
              </a:rPr>
              <a:t>présentation</a:t>
            </a:r>
            <a:r>
              <a:rPr lang="en-US" sz="3700" b="0" i="0" u="none" strike="noStrike" cap="none" dirty="0">
                <a:solidFill>
                  <a:srgbClr val="016E8F"/>
                </a:solidFill>
                <a:latin typeface="Arial"/>
                <a:ea typeface="Arial"/>
                <a:cs typeface="Arial"/>
                <a:sym typeface="Arial"/>
              </a:rPr>
              <a:t> p</a:t>
            </a:r>
            <a:r>
              <a:rPr lang="en-US" sz="3700" dirty="0">
                <a:solidFill>
                  <a:srgbClr val="016E8F"/>
                </a:solidFill>
              </a:rPr>
              <a:t>our les </a:t>
            </a:r>
            <a:r>
              <a:rPr lang="en-US" sz="3700" dirty="0" err="1">
                <a:solidFill>
                  <a:srgbClr val="016E8F"/>
                </a:solidFill>
              </a:rPr>
              <a:t>tuteurs</a:t>
            </a:r>
            <a:r>
              <a:rPr lang="en-US" sz="3700" dirty="0">
                <a:solidFill>
                  <a:srgbClr val="016E8F"/>
                </a:solidFill>
              </a:rPr>
              <a:t> –</a:t>
            </a:r>
            <a:r>
              <a:rPr lang="en-US" sz="3700" b="0" i="0" u="none" strike="noStrike" cap="none" dirty="0">
                <a:solidFill>
                  <a:srgbClr val="016E8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700" b="1" dirty="0" err="1">
                <a:solidFill>
                  <a:srgbClr val="016E8F"/>
                </a:solidFill>
              </a:rPr>
              <a:t>jeudi</a:t>
            </a:r>
            <a:r>
              <a:rPr lang="en-US" sz="3700" b="0" i="0" u="none" strike="noStrike" cap="none" dirty="0">
                <a:solidFill>
                  <a:srgbClr val="016E8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3700" b="1" dirty="0">
                <a:solidFill>
                  <a:srgbClr val="016E8F"/>
                </a:solidFill>
              </a:rPr>
              <a:t>13 janvier à 11h</a:t>
            </a:r>
            <a:endParaRPr sz="3700" b="1" i="0" u="none" strike="noStrike" cap="none" dirty="0">
              <a:solidFill>
                <a:srgbClr val="016E8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1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6E8F"/>
              </a:buClr>
              <a:buSzPts val="4100"/>
              <a:buFont typeface="Arial"/>
              <a:buNone/>
            </a:pPr>
            <a:r>
              <a:rPr lang="en-US" sz="3700" u="sng" dirty="0">
                <a:solidFill>
                  <a:schemeClr val="hlink"/>
                </a:solidFill>
                <a:hlinkClick r:id="rId3"/>
              </a:rPr>
              <a:t>https://us02web.zoom.us/j/86892012397?pwd=MXV5cnA4UDFOczNVMWpob1ZUakFXZz09</a:t>
            </a:r>
            <a:endParaRPr sz="3700" dirty="0">
              <a:solidFill>
                <a:srgbClr val="016E8F"/>
              </a:solidFill>
            </a:endParaRPr>
          </a:p>
          <a:p>
            <a:pPr marL="0" marR="0" lvl="1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6E8F"/>
              </a:buClr>
              <a:buSzPts val="4100"/>
              <a:buFont typeface="Arial"/>
              <a:buNone/>
            </a:pPr>
            <a:endParaRPr sz="3700" dirty="0">
              <a:solidFill>
                <a:srgbClr val="016E8F"/>
              </a:solidFill>
            </a:endParaRPr>
          </a:p>
        </p:txBody>
      </p:sp>
      <p:pic>
        <p:nvPicPr>
          <p:cNvPr id="140" name="Google Shape;140;p6" descr="A80456AB-6C2B-4230-9A68-00EA599AADE9-L0-001.jpe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056994" y="10656250"/>
            <a:ext cx="2578565" cy="2578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6" descr="IMG_2444.jpe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149827" y="1336749"/>
            <a:ext cx="7473032" cy="5268324"/>
          </a:xfrm>
          <a:prstGeom prst="rect">
            <a:avLst/>
          </a:prstGeom>
          <a:noFill/>
          <a:ln w="25400" cap="flat" cmpd="sng">
            <a:solidFill>
              <a:srgbClr val="000000"/>
            </a:solidFill>
            <a:prstDash val="solid"/>
            <a:miter lim="400000"/>
            <a:headEnd type="none" w="sm" len="sm"/>
            <a:tailEnd type="none" w="sm" len="sm"/>
          </a:ln>
        </p:spPr>
      </p:pic>
      <p:pic>
        <p:nvPicPr>
          <p:cNvPr id="142" name="Google Shape;142;p6" descr="Imag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5883809" y="7468820"/>
            <a:ext cx="5841788" cy="3896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32;p4">
            <a:extLst>
              <a:ext uri="{FF2B5EF4-FFF2-40B4-BE49-F238E27FC236}">
                <a16:creationId xmlns:a16="http://schemas.microsoft.com/office/drawing/2014/main" id="{59E3F383-8537-4231-BBEC-137F8678BBCD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l="20935" t="26808" r="22391" b="30751"/>
          <a:stretch/>
        </p:blipFill>
        <p:spPr>
          <a:xfrm>
            <a:off x="310281" y="338099"/>
            <a:ext cx="4961976" cy="2453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8A041037-A5F1-484E-8612-005C90ED4FF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46520" y="383057"/>
            <a:ext cx="3739360" cy="199146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9940C7FE-D6D0-486B-A6B2-C5F8DD1DCDC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85558" y="542609"/>
            <a:ext cx="3276814" cy="170799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7"/>
          <p:cNvSpPr txBox="1"/>
          <p:nvPr/>
        </p:nvSpPr>
        <p:spPr>
          <a:xfrm>
            <a:off x="849128" y="3037283"/>
            <a:ext cx="14154900" cy="10136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1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6E8F"/>
              </a:buClr>
              <a:buSzPts val="4100"/>
              <a:buFont typeface="Arial"/>
              <a:buNone/>
            </a:pPr>
            <a:r>
              <a:rPr lang="en-US" sz="4100" b="1" u="sng" dirty="0" err="1">
                <a:solidFill>
                  <a:srgbClr val="016E8F"/>
                </a:solidFill>
              </a:rPr>
              <a:t>Jeudi</a:t>
            </a:r>
            <a:r>
              <a:rPr lang="en-US" sz="4100" b="1" u="sng" dirty="0">
                <a:solidFill>
                  <a:srgbClr val="016E8F"/>
                </a:solidFill>
              </a:rPr>
              <a:t> 17 Mars 2022</a:t>
            </a:r>
          </a:p>
          <a:p>
            <a:pPr marL="0" marR="0" lvl="1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6E8F"/>
              </a:buClr>
              <a:buSzPts val="41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1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6E8F"/>
              </a:buClr>
              <a:buSzPts val="4100"/>
              <a:buFont typeface="Arial"/>
              <a:buNone/>
            </a:pPr>
            <a:r>
              <a:rPr lang="en-US" sz="4100" b="1" i="0" u="none" strike="noStrike" cap="none" dirty="0">
                <a:solidFill>
                  <a:srgbClr val="016E8F"/>
                </a:solidFill>
                <a:latin typeface="Arial"/>
                <a:ea typeface="Arial"/>
                <a:cs typeface="Arial"/>
                <a:sym typeface="Arial"/>
              </a:rPr>
              <a:t>Les conditions </a:t>
            </a:r>
            <a:r>
              <a:rPr lang="en-US" sz="4100" b="1" i="0" u="none" strike="noStrike" cap="none" dirty="0" err="1">
                <a:solidFill>
                  <a:srgbClr val="016E8F"/>
                </a:solidFill>
                <a:latin typeface="Arial"/>
                <a:ea typeface="Arial"/>
                <a:cs typeface="Arial"/>
                <a:sym typeface="Arial"/>
              </a:rPr>
              <a:t>d’organisation</a:t>
            </a:r>
            <a:r>
              <a:rPr lang="en-US" sz="4100" b="1" i="0" u="none" strike="noStrike" cap="none" dirty="0">
                <a:solidFill>
                  <a:srgbClr val="016E8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1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6E8F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1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6E8F"/>
              </a:buClr>
              <a:buSzPts val="4100"/>
              <a:buFont typeface="Arial"/>
              <a:buNone/>
            </a:pPr>
            <a:r>
              <a:rPr lang="en-US" sz="4100" b="0" i="0" u="none" strike="noStrike" cap="none" dirty="0">
                <a:solidFill>
                  <a:srgbClr val="016E8F"/>
                </a:solidFill>
                <a:latin typeface="Arial"/>
                <a:ea typeface="Arial"/>
                <a:cs typeface="Arial"/>
                <a:sym typeface="Arial"/>
              </a:rPr>
              <a:t>Les </a:t>
            </a:r>
            <a:r>
              <a:rPr lang="en-US" sz="4100" b="0" i="0" u="none" strike="noStrike" cap="none" dirty="0" err="1">
                <a:solidFill>
                  <a:srgbClr val="016E8F"/>
                </a:solidFill>
                <a:latin typeface="Arial"/>
                <a:ea typeface="Arial"/>
                <a:cs typeface="Arial"/>
                <a:sym typeface="Arial"/>
              </a:rPr>
              <a:t>équipes</a:t>
            </a:r>
            <a:r>
              <a:rPr lang="en-US" sz="4100" b="0" i="0" u="none" strike="noStrike" cap="none" dirty="0">
                <a:solidFill>
                  <a:srgbClr val="016E8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100" b="0" i="0" u="none" strike="noStrike" cap="none" dirty="0" err="1">
                <a:solidFill>
                  <a:srgbClr val="016E8F"/>
                </a:solidFill>
                <a:latin typeface="Arial"/>
                <a:ea typeface="Arial"/>
                <a:cs typeface="Arial"/>
                <a:sym typeface="Arial"/>
              </a:rPr>
              <a:t>sont</a:t>
            </a:r>
            <a:r>
              <a:rPr lang="en-US" sz="4100" b="0" i="0" u="none" strike="noStrike" cap="none" dirty="0">
                <a:solidFill>
                  <a:srgbClr val="016E8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100" b="0" i="0" u="none" strike="noStrike" cap="none" dirty="0" err="1">
                <a:solidFill>
                  <a:srgbClr val="016E8F"/>
                </a:solidFill>
                <a:latin typeface="Arial"/>
                <a:ea typeface="Arial"/>
                <a:cs typeface="Arial"/>
                <a:sym typeface="Arial"/>
              </a:rPr>
              <a:t>réunies</a:t>
            </a:r>
            <a:r>
              <a:rPr lang="en-US" sz="4100" b="0" i="0" u="none" strike="noStrike" cap="none" dirty="0">
                <a:solidFill>
                  <a:srgbClr val="016E8F"/>
                </a:solidFill>
                <a:latin typeface="Arial"/>
                <a:ea typeface="Arial"/>
                <a:cs typeface="Arial"/>
                <a:sym typeface="Arial"/>
              </a:rPr>
              <a:t> dans </a:t>
            </a:r>
            <a:r>
              <a:rPr lang="en-US" sz="4100" dirty="0">
                <a:solidFill>
                  <a:srgbClr val="016E8F"/>
                </a:solidFill>
              </a:rPr>
              <a:t>le Campus Connecté et </a:t>
            </a:r>
            <a:r>
              <a:rPr lang="en-US" sz="4100" dirty="0" err="1">
                <a:solidFill>
                  <a:srgbClr val="016E8F"/>
                </a:solidFill>
              </a:rPr>
              <a:t>reliées</a:t>
            </a:r>
            <a:r>
              <a:rPr lang="en-US" sz="4100" dirty="0">
                <a:solidFill>
                  <a:srgbClr val="016E8F"/>
                </a:solidFill>
              </a:rPr>
              <a:t> par un </a:t>
            </a:r>
            <a:r>
              <a:rPr lang="en-US" sz="4100" b="1" dirty="0" err="1">
                <a:solidFill>
                  <a:srgbClr val="016E8F"/>
                </a:solidFill>
              </a:rPr>
              <a:t>outil</a:t>
            </a:r>
            <a:r>
              <a:rPr lang="en-US" sz="4100" b="1" dirty="0">
                <a:solidFill>
                  <a:srgbClr val="016E8F"/>
                </a:solidFill>
              </a:rPr>
              <a:t> central de </a:t>
            </a:r>
            <a:r>
              <a:rPr lang="en-US" sz="4100" b="1" dirty="0" err="1">
                <a:solidFill>
                  <a:srgbClr val="016E8F"/>
                </a:solidFill>
              </a:rPr>
              <a:t>visioconférence</a:t>
            </a:r>
            <a:r>
              <a:rPr lang="en-US" sz="4100" b="1" dirty="0">
                <a:solidFill>
                  <a:srgbClr val="016E8F"/>
                </a:solidFill>
              </a:rPr>
              <a:t>.</a:t>
            </a:r>
            <a:r>
              <a:rPr lang="en-US" sz="4100" dirty="0">
                <a:solidFill>
                  <a:srgbClr val="016E8F"/>
                </a:solidFill>
              </a:rPr>
              <a:t> Les animateurs de la Startup </a:t>
            </a:r>
            <a:r>
              <a:rPr lang="en-US" sz="4100" dirty="0" err="1">
                <a:solidFill>
                  <a:srgbClr val="016E8F"/>
                </a:solidFill>
              </a:rPr>
              <a:t>est</a:t>
            </a:r>
            <a:r>
              <a:rPr lang="en-US" sz="4100" dirty="0">
                <a:solidFill>
                  <a:srgbClr val="016E8F"/>
                </a:solidFill>
              </a:rPr>
              <a:t> dans le </a:t>
            </a:r>
            <a:r>
              <a:rPr lang="en-US" sz="4100" dirty="0" err="1">
                <a:solidFill>
                  <a:srgbClr val="016E8F"/>
                </a:solidFill>
              </a:rPr>
              <a:t>pré</a:t>
            </a:r>
            <a:r>
              <a:rPr lang="en-US" sz="4100" dirty="0">
                <a:solidFill>
                  <a:srgbClr val="016E8F"/>
                </a:solidFill>
              </a:rPr>
              <a:t> Sud Gironde </a:t>
            </a:r>
            <a:r>
              <a:rPr lang="en-US" sz="4100" b="1" dirty="0" err="1">
                <a:solidFill>
                  <a:srgbClr val="016E8F"/>
                </a:solidFill>
              </a:rPr>
              <a:t>organisent</a:t>
            </a:r>
            <a:r>
              <a:rPr lang="en-US" sz="4100" b="1" dirty="0">
                <a:solidFill>
                  <a:srgbClr val="016E8F"/>
                </a:solidFill>
              </a:rPr>
              <a:t> et </a:t>
            </a:r>
            <a:r>
              <a:rPr lang="en-US" sz="4100" b="1" dirty="0" err="1">
                <a:solidFill>
                  <a:srgbClr val="016E8F"/>
                </a:solidFill>
              </a:rPr>
              <a:t>animent</a:t>
            </a:r>
            <a:r>
              <a:rPr lang="en-US" sz="4100" b="1" dirty="0">
                <a:solidFill>
                  <a:srgbClr val="016E8F"/>
                </a:solidFill>
              </a:rPr>
              <a:t> la </a:t>
            </a:r>
            <a:r>
              <a:rPr lang="en-US" sz="4100" b="1" dirty="0" err="1">
                <a:solidFill>
                  <a:srgbClr val="016E8F"/>
                </a:solidFill>
              </a:rPr>
              <a:t>journée</a:t>
            </a:r>
            <a:r>
              <a:rPr lang="en-US" sz="4100" dirty="0">
                <a:solidFill>
                  <a:srgbClr val="016E8F"/>
                </a:solidFill>
              </a:rPr>
              <a:t> en </a:t>
            </a:r>
            <a:r>
              <a:rPr lang="en-US" sz="4100" dirty="0" err="1">
                <a:solidFill>
                  <a:srgbClr val="016E8F"/>
                </a:solidFill>
              </a:rPr>
              <a:t>permettant</a:t>
            </a:r>
            <a:r>
              <a:rPr lang="en-US" sz="4100" dirty="0">
                <a:solidFill>
                  <a:srgbClr val="016E8F"/>
                </a:solidFill>
              </a:rPr>
              <a:t> à </a:t>
            </a:r>
            <a:r>
              <a:rPr lang="en-US" sz="4100" dirty="0" err="1">
                <a:solidFill>
                  <a:srgbClr val="016E8F"/>
                </a:solidFill>
              </a:rPr>
              <a:t>chaque</a:t>
            </a:r>
            <a:r>
              <a:rPr lang="en-US" sz="4100" dirty="0">
                <a:solidFill>
                  <a:srgbClr val="016E8F"/>
                </a:solidFill>
              </a:rPr>
              <a:t> </a:t>
            </a:r>
            <a:r>
              <a:rPr lang="en-US" sz="4100" dirty="0" err="1">
                <a:solidFill>
                  <a:srgbClr val="016E8F"/>
                </a:solidFill>
              </a:rPr>
              <a:t>équipe</a:t>
            </a:r>
            <a:r>
              <a:rPr lang="en-US" sz="4100" dirty="0">
                <a:solidFill>
                  <a:srgbClr val="016E8F"/>
                </a:solidFill>
              </a:rPr>
              <a:t> de </a:t>
            </a:r>
            <a:r>
              <a:rPr lang="en-US" sz="4100" b="1" dirty="0" err="1">
                <a:solidFill>
                  <a:srgbClr val="016E8F"/>
                </a:solidFill>
              </a:rPr>
              <a:t>progresser</a:t>
            </a:r>
            <a:r>
              <a:rPr lang="en-US" sz="4100" b="1" dirty="0">
                <a:solidFill>
                  <a:srgbClr val="016E8F"/>
                </a:solidFill>
              </a:rPr>
              <a:t> pas à pas avec </a:t>
            </a:r>
            <a:r>
              <a:rPr lang="en-US" sz="4100" b="1" dirty="0" err="1">
                <a:solidFill>
                  <a:srgbClr val="016E8F"/>
                </a:solidFill>
              </a:rPr>
              <a:t>méthode</a:t>
            </a:r>
            <a:r>
              <a:rPr lang="en-US" sz="4100" b="1" dirty="0">
                <a:solidFill>
                  <a:srgbClr val="016E8F"/>
                </a:solidFill>
              </a:rPr>
              <a:t>. </a:t>
            </a:r>
          </a:p>
          <a:p>
            <a:pPr marL="0" marR="0" lvl="1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6E8F"/>
              </a:buClr>
              <a:buSzPts val="4100"/>
              <a:buFont typeface="Arial"/>
              <a:buNone/>
            </a:pPr>
            <a:endParaRPr sz="2000" b="1" dirty="0">
              <a:solidFill>
                <a:srgbClr val="016E8F"/>
              </a:solidFill>
            </a:endParaRPr>
          </a:p>
          <a:p>
            <a:pPr marL="0" marR="0" lvl="1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6E8F"/>
              </a:buClr>
              <a:buSzPts val="4100"/>
              <a:buFont typeface="Arial"/>
              <a:buNone/>
            </a:pPr>
            <a:r>
              <a:rPr lang="en-US" sz="4100" dirty="0">
                <a:solidFill>
                  <a:srgbClr val="016E8F"/>
                </a:solidFill>
              </a:rPr>
              <a:t>Les </a:t>
            </a:r>
            <a:r>
              <a:rPr lang="en-US" sz="4100" dirty="0" err="1">
                <a:solidFill>
                  <a:srgbClr val="016E8F"/>
                </a:solidFill>
              </a:rPr>
              <a:t>équipes</a:t>
            </a:r>
            <a:r>
              <a:rPr lang="en-US" sz="4100" dirty="0">
                <a:solidFill>
                  <a:srgbClr val="016E8F"/>
                </a:solidFill>
              </a:rPr>
              <a:t> </a:t>
            </a:r>
            <a:r>
              <a:rPr lang="en-US" sz="4100" dirty="0" err="1">
                <a:solidFill>
                  <a:srgbClr val="016E8F"/>
                </a:solidFill>
              </a:rPr>
              <a:t>peuvent</a:t>
            </a:r>
            <a:r>
              <a:rPr lang="en-US" sz="4100" dirty="0">
                <a:solidFill>
                  <a:srgbClr val="016E8F"/>
                </a:solidFill>
              </a:rPr>
              <a:t> </a:t>
            </a:r>
            <a:r>
              <a:rPr lang="en-US" sz="4100" b="1" dirty="0" err="1">
                <a:solidFill>
                  <a:srgbClr val="016E8F"/>
                </a:solidFill>
              </a:rPr>
              <a:t>croiser</a:t>
            </a:r>
            <a:r>
              <a:rPr lang="en-US" sz="4100" b="1" dirty="0">
                <a:solidFill>
                  <a:srgbClr val="016E8F"/>
                </a:solidFill>
              </a:rPr>
              <a:t> </a:t>
            </a:r>
            <a:r>
              <a:rPr lang="en-US" sz="4100" b="1" dirty="0" err="1">
                <a:solidFill>
                  <a:srgbClr val="016E8F"/>
                </a:solidFill>
              </a:rPr>
              <a:t>leurs</a:t>
            </a:r>
            <a:r>
              <a:rPr lang="en-US" sz="4100" b="1" dirty="0">
                <a:solidFill>
                  <a:srgbClr val="016E8F"/>
                </a:solidFill>
              </a:rPr>
              <a:t> </a:t>
            </a:r>
            <a:r>
              <a:rPr lang="en-US" sz="4100" b="1" dirty="0" err="1">
                <a:solidFill>
                  <a:srgbClr val="016E8F"/>
                </a:solidFill>
              </a:rPr>
              <a:t>informations</a:t>
            </a:r>
            <a:r>
              <a:rPr lang="en-US" sz="4100" b="1" dirty="0">
                <a:solidFill>
                  <a:srgbClr val="016E8F"/>
                </a:solidFill>
              </a:rPr>
              <a:t> et proposer </a:t>
            </a:r>
            <a:r>
              <a:rPr lang="en-US" sz="4100" b="1" dirty="0" err="1">
                <a:solidFill>
                  <a:srgbClr val="016E8F"/>
                </a:solidFill>
              </a:rPr>
              <a:t>leur</a:t>
            </a:r>
            <a:r>
              <a:rPr lang="en-US" sz="4100" b="1" dirty="0">
                <a:solidFill>
                  <a:srgbClr val="016E8F"/>
                </a:solidFill>
              </a:rPr>
              <a:t> </a:t>
            </a:r>
            <a:r>
              <a:rPr lang="en-US" sz="4100" b="1" dirty="0" err="1">
                <a:solidFill>
                  <a:srgbClr val="016E8F"/>
                </a:solidFill>
              </a:rPr>
              <a:t>soutien</a:t>
            </a:r>
            <a:r>
              <a:rPr lang="en-US" sz="4100" dirty="0">
                <a:solidFill>
                  <a:srgbClr val="016E8F"/>
                </a:solidFill>
              </a:rPr>
              <a:t> en </a:t>
            </a:r>
            <a:r>
              <a:rPr lang="en-US" sz="4100" dirty="0" err="1">
                <a:solidFill>
                  <a:srgbClr val="016E8F"/>
                </a:solidFill>
              </a:rPr>
              <a:t>fonction</a:t>
            </a:r>
            <a:r>
              <a:rPr lang="en-US" sz="4100" dirty="0">
                <a:solidFill>
                  <a:srgbClr val="016E8F"/>
                </a:solidFill>
              </a:rPr>
              <a:t> de </a:t>
            </a:r>
            <a:r>
              <a:rPr lang="en-US" sz="4100" dirty="0" err="1">
                <a:solidFill>
                  <a:srgbClr val="016E8F"/>
                </a:solidFill>
              </a:rPr>
              <a:t>compétences</a:t>
            </a:r>
            <a:r>
              <a:rPr lang="en-US" sz="4100" dirty="0">
                <a:solidFill>
                  <a:srgbClr val="016E8F"/>
                </a:solidFill>
              </a:rPr>
              <a:t> </a:t>
            </a:r>
            <a:r>
              <a:rPr lang="en-US" sz="4100" dirty="0" err="1">
                <a:solidFill>
                  <a:srgbClr val="016E8F"/>
                </a:solidFill>
              </a:rPr>
              <a:t>affichées</a:t>
            </a:r>
            <a:r>
              <a:rPr lang="en-US" sz="4100" dirty="0">
                <a:solidFill>
                  <a:srgbClr val="016E8F"/>
                </a:solidFill>
              </a:rPr>
              <a:t> </a:t>
            </a:r>
            <a:r>
              <a:rPr lang="en-US" sz="4100" dirty="0" err="1">
                <a:solidFill>
                  <a:srgbClr val="016E8F"/>
                </a:solidFill>
              </a:rPr>
              <a:t>assurant</a:t>
            </a:r>
            <a:r>
              <a:rPr lang="en-US" sz="4100" dirty="0">
                <a:solidFill>
                  <a:srgbClr val="016E8F"/>
                </a:solidFill>
              </a:rPr>
              <a:t> </a:t>
            </a:r>
            <a:r>
              <a:rPr lang="en-US" sz="4100" dirty="0" err="1">
                <a:solidFill>
                  <a:srgbClr val="016E8F"/>
                </a:solidFill>
              </a:rPr>
              <a:t>ainsi</a:t>
            </a:r>
            <a:r>
              <a:rPr lang="en-US" sz="4100" dirty="0">
                <a:solidFill>
                  <a:srgbClr val="016E8F"/>
                </a:solidFill>
              </a:rPr>
              <a:t> </a:t>
            </a:r>
            <a:r>
              <a:rPr lang="en-US" sz="4100" dirty="0" err="1">
                <a:solidFill>
                  <a:srgbClr val="016E8F"/>
                </a:solidFill>
              </a:rPr>
              <a:t>une</a:t>
            </a:r>
            <a:r>
              <a:rPr lang="en-US" sz="4100" dirty="0">
                <a:solidFill>
                  <a:srgbClr val="016E8F"/>
                </a:solidFill>
              </a:rPr>
              <a:t> </a:t>
            </a:r>
            <a:r>
              <a:rPr lang="en-US" sz="4100" b="1" dirty="0" err="1">
                <a:solidFill>
                  <a:srgbClr val="016E8F"/>
                </a:solidFill>
              </a:rPr>
              <a:t>compétition</a:t>
            </a:r>
            <a:r>
              <a:rPr lang="en-US" sz="4100" b="1" dirty="0">
                <a:solidFill>
                  <a:srgbClr val="016E8F"/>
                </a:solidFill>
              </a:rPr>
              <a:t> positive</a:t>
            </a:r>
            <a:r>
              <a:rPr lang="en-US" sz="4100" dirty="0">
                <a:solidFill>
                  <a:srgbClr val="016E8F"/>
                </a:solidFill>
              </a:rPr>
              <a:t> entre </a:t>
            </a:r>
            <a:r>
              <a:rPr lang="en-US" sz="4100" dirty="0" err="1">
                <a:solidFill>
                  <a:srgbClr val="016E8F"/>
                </a:solidFill>
              </a:rPr>
              <a:t>chaque</a:t>
            </a:r>
            <a:r>
              <a:rPr lang="en-US" sz="4100" dirty="0">
                <a:solidFill>
                  <a:srgbClr val="016E8F"/>
                </a:solidFill>
              </a:rPr>
              <a:t> </a:t>
            </a:r>
            <a:r>
              <a:rPr lang="en-US" sz="4100" dirty="0" err="1">
                <a:solidFill>
                  <a:srgbClr val="016E8F"/>
                </a:solidFill>
              </a:rPr>
              <a:t>territoire</a:t>
            </a:r>
            <a:r>
              <a:rPr lang="en-US" sz="4100" dirty="0">
                <a:solidFill>
                  <a:srgbClr val="016E8F"/>
                </a:solidFill>
              </a:rPr>
              <a:t>.</a:t>
            </a:r>
          </a:p>
          <a:p>
            <a:pPr marL="0" marR="0" lvl="1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6E8F"/>
              </a:buClr>
              <a:buSzPts val="4100"/>
              <a:buFont typeface="Arial"/>
              <a:buNone/>
            </a:pPr>
            <a:endParaRPr sz="2000" dirty="0">
              <a:solidFill>
                <a:srgbClr val="016E8F"/>
              </a:solidFill>
            </a:endParaRPr>
          </a:p>
          <a:p>
            <a:pPr marL="0" marR="0" lvl="1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6E8F"/>
              </a:buClr>
              <a:buSzPts val="4100"/>
              <a:buFont typeface="Arial"/>
              <a:buNone/>
            </a:pPr>
            <a:r>
              <a:rPr lang="en-US" sz="4100" dirty="0">
                <a:solidFill>
                  <a:srgbClr val="016E8F"/>
                </a:solidFill>
              </a:rPr>
              <a:t>Un </a:t>
            </a:r>
            <a:r>
              <a:rPr lang="en-US" sz="4100" b="1" dirty="0">
                <a:solidFill>
                  <a:srgbClr val="016E8F"/>
                </a:solidFill>
              </a:rPr>
              <a:t>jury </a:t>
            </a:r>
            <a:r>
              <a:rPr lang="en-US" sz="4100" b="1" dirty="0" err="1">
                <a:solidFill>
                  <a:srgbClr val="016E8F"/>
                </a:solidFill>
              </a:rPr>
              <a:t>mixte</a:t>
            </a:r>
            <a:r>
              <a:rPr lang="en-US" sz="4100" b="1" dirty="0">
                <a:solidFill>
                  <a:srgbClr val="016E8F"/>
                </a:solidFill>
              </a:rPr>
              <a:t> </a:t>
            </a:r>
            <a:r>
              <a:rPr lang="en-US" sz="4100" b="1" dirty="0" err="1">
                <a:solidFill>
                  <a:srgbClr val="016E8F"/>
                </a:solidFill>
              </a:rPr>
              <a:t>élus</a:t>
            </a:r>
            <a:r>
              <a:rPr lang="en-US" sz="4100" b="1" dirty="0">
                <a:solidFill>
                  <a:srgbClr val="016E8F"/>
                </a:solidFill>
              </a:rPr>
              <a:t>/entrepreneurs/</a:t>
            </a:r>
            <a:r>
              <a:rPr lang="en-US" sz="4100" b="1" dirty="0" err="1">
                <a:solidFill>
                  <a:srgbClr val="016E8F"/>
                </a:solidFill>
              </a:rPr>
              <a:t>citoyens</a:t>
            </a:r>
            <a:r>
              <a:rPr lang="en-US" sz="4100" dirty="0">
                <a:solidFill>
                  <a:srgbClr val="016E8F"/>
                </a:solidFill>
              </a:rPr>
              <a:t> </a:t>
            </a:r>
            <a:r>
              <a:rPr lang="en-US" sz="4100" dirty="0" err="1">
                <a:solidFill>
                  <a:srgbClr val="016E8F"/>
                </a:solidFill>
              </a:rPr>
              <a:t>assiste</a:t>
            </a:r>
            <a:r>
              <a:rPr lang="en-US" sz="4100" dirty="0">
                <a:solidFill>
                  <a:srgbClr val="016E8F"/>
                </a:solidFill>
              </a:rPr>
              <a:t> aux </a:t>
            </a:r>
            <a:r>
              <a:rPr lang="en-US" sz="4100" dirty="0" err="1">
                <a:solidFill>
                  <a:srgbClr val="016E8F"/>
                </a:solidFill>
              </a:rPr>
              <a:t>présentations</a:t>
            </a:r>
            <a:r>
              <a:rPr lang="en-US" sz="4100" dirty="0">
                <a:solidFill>
                  <a:srgbClr val="016E8F"/>
                </a:solidFill>
              </a:rPr>
              <a:t> express (pitch) des </a:t>
            </a:r>
            <a:r>
              <a:rPr lang="en-US" sz="4100" dirty="0" err="1">
                <a:solidFill>
                  <a:srgbClr val="016E8F"/>
                </a:solidFill>
              </a:rPr>
              <a:t>équipes</a:t>
            </a:r>
            <a:r>
              <a:rPr lang="en-US" sz="4100" dirty="0">
                <a:solidFill>
                  <a:srgbClr val="016E8F"/>
                </a:solidFill>
              </a:rPr>
              <a:t> et </a:t>
            </a:r>
            <a:r>
              <a:rPr lang="en-US" sz="4100" b="1" dirty="0" err="1">
                <a:solidFill>
                  <a:srgbClr val="016E8F"/>
                </a:solidFill>
              </a:rPr>
              <a:t>élisent</a:t>
            </a:r>
            <a:r>
              <a:rPr lang="en-US" sz="4100" b="1" dirty="0">
                <a:solidFill>
                  <a:srgbClr val="016E8F"/>
                </a:solidFill>
              </a:rPr>
              <a:t> les 3 </a:t>
            </a:r>
            <a:r>
              <a:rPr lang="en-US" sz="4100" b="1" dirty="0" err="1">
                <a:solidFill>
                  <a:srgbClr val="016E8F"/>
                </a:solidFill>
              </a:rPr>
              <a:t>meilleurs</a:t>
            </a:r>
            <a:r>
              <a:rPr lang="en-US" sz="4100" b="1" dirty="0">
                <a:solidFill>
                  <a:srgbClr val="016E8F"/>
                </a:solidFill>
              </a:rPr>
              <a:t> </a:t>
            </a:r>
            <a:r>
              <a:rPr lang="en-US" sz="4100" b="1" dirty="0" err="1">
                <a:solidFill>
                  <a:srgbClr val="016E8F"/>
                </a:solidFill>
              </a:rPr>
              <a:t>projets</a:t>
            </a:r>
            <a:r>
              <a:rPr lang="en-US" sz="4100" b="1" dirty="0">
                <a:solidFill>
                  <a:srgbClr val="016E8F"/>
                </a:solidFill>
              </a:rPr>
              <a:t>.</a:t>
            </a:r>
            <a:endParaRPr sz="4100" b="1" dirty="0">
              <a:solidFill>
                <a:srgbClr val="016E8F"/>
              </a:solidFill>
            </a:endParaRPr>
          </a:p>
        </p:txBody>
      </p:sp>
      <p:sp>
        <p:nvSpPr>
          <p:cNvPr id="149" name="Google Shape;149;p7"/>
          <p:cNvSpPr txBox="1"/>
          <p:nvPr/>
        </p:nvSpPr>
        <p:spPr>
          <a:xfrm>
            <a:off x="16177505" y="8795802"/>
            <a:ext cx="7768500" cy="335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1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 i="1" dirty="0">
                <a:solidFill>
                  <a:srgbClr val="016E8F"/>
                </a:solidFill>
              </a:rPr>
              <a:t>Un </a:t>
            </a:r>
            <a:r>
              <a:rPr lang="en-US" sz="4100" i="1" dirty="0" err="1">
                <a:solidFill>
                  <a:srgbClr val="016E8F"/>
                </a:solidFill>
              </a:rPr>
              <a:t>diplôme</a:t>
            </a:r>
            <a:r>
              <a:rPr lang="en-US" sz="4100" i="1" dirty="0">
                <a:solidFill>
                  <a:srgbClr val="016E8F"/>
                </a:solidFill>
              </a:rPr>
              <a:t> </a:t>
            </a:r>
            <a:r>
              <a:rPr lang="en-US" sz="4100" i="1" dirty="0" err="1">
                <a:solidFill>
                  <a:srgbClr val="016E8F"/>
                </a:solidFill>
              </a:rPr>
              <a:t>vient</a:t>
            </a:r>
            <a:r>
              <a:rPr lang="en-US" sz="4100" i="1" dirty="0">
                <a:solidFill>
                  <a:srgbClr val="016E8F"/>
                </a:solidFill>
              </a:rPr>
              <a:t> </a:t>
            </a:r>
            <a:r>
              <a:rPr lang="en-US" sz="4100" i="1" dirty="0" err="1">
                <a:solidFill>
                  <a:srgbClr val="016E8F"/>
                </a:solidFill>
              </a:rPr>
              <a:t>récompenser</a:t>
            </a:r>
            <a:r>
              <a:rPr lang="en-US" sz="4100" i="1" dirty="0">
                <a:solidFill>
                  <a:srgbClr val="016E8F"/>
                </a:solidFill>
              </a:rPr>
              <a:t> </a:t>
            </a:r>
            <a:r>
              <a:rPr lang="en-US" sz="4100" i="1" dirty="0" err="1">
                <a:solidFill>
                  <a:srgbClr val="016E8F"/>
                </a:solidFill>
              </a:rPr>
              <a:t>tous</a:t>
            </a:r>
            <a:r>
              <a:rPr lang="en-US" sz="4100" i="1" dirty="0">
                <a:solidFill>
                  <a:srgbClr val="016E8F"/>
                </a:solidFill>
              </a:rPr>
              <a:t> les </a:t>
            </a:r>
            <a:r>
              <a:rPr lang="en-US" sz="4100" i="1" dirty="0" err="1">
                <a:solidFill>
                  <a:srgbClr val="016E8F"/>
                </a:solidFill>
              </a:rPr>
              <a:t>étudiants</a:t>
            </a:r>
            <a:r>
              <a:rPr lang="en-US" sz="4100" i="1" dirty="0">
                <a:solidFill>
                  <a:srgbClr val="016E8F"/>
                </a:solidFill>
              </a:rPr>
              <a:t> participants des Campus </a:t>
            </a:r>
            <a:r>
              <a:rPr lang="en-US" sz="4100" i="1" dirty="0" err="1">
                <a:solidFill>
                  <a:srgbClr val="016E8F"/>
                </a:solidFill>
              </a:rPr>
              <a:t>Connectés</a:t>
            </a:r>
            <a:r>
              <a:rPr lang="en-US" sz="4100" i="1" dirty="0">
                <a:solidFill>
                  <a:srgbClr val="016E8F"/>
                </a:solidFill>
              </a:rPr>
              <a:t>              et </a:t>
            </a:r>
            <a:r>
              <a:rPr lang="en-US" sz="4100" i="1" dirty="0" err="1">
                <a:solidFill>
                  <a:srgbClr val="016E8F"/>
                </a:solidFill>
              </a:rPr>
              <a:t>une</a:t>
            </a:r>
            <a:r>
              <a:rPr lang="en-US" sz="4100" i="1" dirty="0">
                <a:solidFill>
                  <a:srgbClr val="016E8F"/>
                </a:solidFill>
              </a:rPr>
              <a:t> coupe </a:t>
            </a:r>
            <a:r>
              <a:rPr lang="en-US" sz="4100" i="1" dirty="0" err="1">
                <a:solidFill>
                  <a:srgbClr val="016E8F"/>
                </a:solidFill>
              </a:rPr>
              <a:t>digitale</a:t>
            </a:r>
            <a:r>
              <a:rPr lang="en-US" sz="4100" i="1" dirty="0">
                <a:solidFill>
                  <a:srgbClr val="016E8F"/>
                </a:solidFill>
              </a:rPr>
              <a:t> </a:t>
            </a:r>
            <a:r>
              <a:rPr lang="en-US" sz="4100" i="1" dirty="0" err="1">
                <a:solidFill>
                  <a:srgbClr val="016E8F"/>
                </a:solidFill>
              </a:rPr>
              <a:t>est</a:t>
            </a:r>
            <a:r>
              <a:rPr lang="en-US" sz="4100" i="1" dirty="0">
                <a:solidFill>
                  <a:srgbClr val="016E8F"/>
                </a:solidFill>
              </a:rPr>
              <a:t> remise aux 3 </a:t>
            </a:r>
            <a:r>
              <a:rPr lang="en-US" sz="4100" i="1" dirty="0" err="1">
                <a:solidFill>
                  <a:srgbClr val="016E8F"/>
                </a:solidFill>
              </a:rPr>
              <a:t>équipes</a:t>
            </a:r>
            <a:r>
              <a:rPr lang="en-US" sz="4100" i="1" dirty="0">
                <a:solidFill>
                  <a:srgbClr val="016E8F"/>
                </a:solidFill>
              </a:rPr>
              <a:t> </a:t>
            </a:r>
            <a:r>
              <a:rPr lang="en-US" sz="4100" i="1" dirty="0" err="1">
                <a:solidFill>
                  <a:srgbClr val="016E8F"/>
                </a:solidFill>
              </a:rPr>
              <a:t>lauréates</a:t>
            </a:r>
            <a:r>
              <a:rPr lang="en-US" sz="4100" i="1" dirty="0">
                <a:solidFill>
                  <a:srgbClr val="016E8F"/>
                </a:solidFill>
              </a:rPr>
              <a:t>.</a:t>
            </a:r>
            <a:endParaRPr i="1" dirty="0"/>
          </a:p>
        </p:txBody>
      </p:sp>
      <p:pic>
        <p:nvPicPr>
          <p:cNvPr id="151" name="Google Shape;151;p7" descr="IMG_4354.jpeg"/>
          <p:cNvPicPr preferRelativeResize="0"/>
          <p:nvPr/>
        </p:nvPicPr>
        <p:blipFill rotWithShape="1">
          <a:blip r:embed="rId3">
            <a:alphaModFix/>
          </a:blip>
          <a:srcRect l="7158" t="14894" b="24437"/>
          <a:stretch/>
        </p:blipFill>
        <p:spPr>
          <a:xfrm>
            <a:off x="17304305" y="5061208"/>
            <a:ext cx="5514900" cy="2504150"/>
          </a:xfrm>
          <a:prstGeom prst="rect">
            <a:avLst/>
          </a:prstGeom>
          <a:noFill/>
          <a:ln w="25400" cap="flat" cmpd="sng">
            <a:solidFill>
              <a:srgbClr val="FFFFFF"/>
            </a:solidFill>
            <a:prstDash val="solid"/>
            <a:miter lim="400000"/>
            <a:headEnd type="none" w="sm" len="sm"/>
            <a:tailEnd type="none" w="sm" len="sm"/>
          </a:ln>
          <a:effectLst>
            <a:outerShdw blurRad="50800" dist="25400" dir="3600000" rotWithShape="0">
              <a:srgbClr val="000000">
                <a:alpha val="69410"/>
              </a:srgbClr>
            </a:outerShdw>
          </a:effectLst>
        </p:spPr>
      </p:pic>
      <p:pic>
        <p:nvPicPr>
          <p:cNvPr id="6" name="Google Shape;132;p4">
            <a:extLst>
              <a:ext uri="{FF2B5EF4-FFF2-40B4-BE49-F238E27FC236}">
                <a16:creationId xmlns:a16="http://schemas.microsoft.com/office/drawing/2014/main" id="{E60F1FEC-63EA-4ED7-8BC5-D86DAE1DD0A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20935" t="26808" r="22391" b="30751"/>
          <a:stretch/>
        </p:blipFill>
        <p:spPr>
          <a:xfrm>
            <a:off x="310281" y="338099"/>
            <a:ext cx="4961976" cy="2453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1F3706E0-059D-4069-8BCA-F61BF6BE30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6520" y="383057"/>
            <a:ext cx="3739360" cy="199146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BFA44953-E5B3-47DC-BFA3-93792077B7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85558" y="542609"/>
            <a:ext cx="3276814" cy="170799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9"/>
          <p:cNvSpPr txBox="1"/>
          <p:nvPr/>
        </p:nvSpPr>
        <p:spPr>
          <a:xfrm>
            <a:off x="2178615" y="3927255"/>
            <a:ext cx="20026766" cy="6750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6E8F"/>
              </a:buClr>
              <a:buSzPts val="3600"/>
              <a:buFont typeface="Arial"/>
              <a:buNone/>
            </a:pPr>
            <a:r>
              <a:rPr lang="en-US" sz="3600" b="1" i="0" u="none" strike="noStrike" cap="none" dirty="0">
                <a:solidFill>
                  <a:srgbClr val="016E8F"/>
                </a:solidFill>
                <a:latin typeface="Arial"/>
                <a:ea typeface="Arial"/>
                <a:cs typeface="Arial"/>
                <a:sym typeface="Arial"/>
              </a:rPr>
              <a:t>Comment </a:t>
            </a:r>
            <a:r>
              <a:rPr lang="en-US" sz="3600" b="1" i="0" u="none" strike="noStrike" cap="none" dirty="0" err="1">
                <a:solidFill>
                  <a:srgbClr val="016E8F"/>
                </a:solidFill>
                <a:latin typeface="Arial"/>
                <a:ea typeface="Arial"/>
                <a:cs typeface="Arial"/>
                <a:sym typeface="Arial"/>
              </a:rPr>
              <a:t>participer</a:t>
            </a:r>
            <a:r>
              <a:rPr lang="en-US" sz="3600" b="1" i="0" u="none" strike="noStrike" cap="none" dirty="0">
                <a:solidFill>
                  <a:srgbClr val="016E8F"/>
                </a:solidFill>
                <a:latin typeface="Arial"/>
                <a:ea typeface="Arial"/>
                <a:cs typeface="Arial"/>
                <a:sym typeface="Arial"/>
              </a:rPr>
              <a:t> ?</a:t>
            </a:r>
            <a:endParaRPr sz="2400" b="0" i="0" u="none" strike="noStrike" cap="none" dirty="0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6E8F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6E8F"/>
              </a:buClr>
              <a:buSzPts val="3600"/>
              <a:buFont typeface="Arial"/>
              <a:buNone/>
            </a:pPr>
            <a:r>
              <a:rPr lang="en-US" sz="3600" b="0" i="0" u="none" strike="noStrike" cap="none" dirty="0" err="1">
                <a:solidFill>
                  <a:srgbClr val="016E8F"/>
                </a:solidFill>
                <a:latin typeface="Arial"/>
                <a:ea typeface="Arial"/>
                <a:cs typeface="Arial"/>
                <a:sym typeface="Arial"/>
              </a:rPr>
              <a:t>Rejoignez</a:t>
            </a:r>
            <a:r>
              <a:rPr lang="en-US" sz="3600" b="0" i="0" u="none" strike="noStrike" cap="none" dirty="0">
                <a:solidFill>
                  <a:srgbClr val="016E8F"/>
                </a:solidFill>
                <a:latin typeface="Arial"/>
                <a:ea typeface="Arial"/>
                <a:cs typeface="Arial"/>
                <a:sym typeface="Arial"/>
              </a:rPr>
              <a:t>-nous en </a:t>
            </a:r>
            <a:r>
              <a:rPr lang="en-US" sz="3600" b="0" i="0" u="none" strike="noStrike" cap="none" dirty="0" err="1">
                <a:solidFill>
                  <a:srgbClr val="016E8F"/>
                </a:solidFill>
                <a:latin typeface="Arial"/>
                <a:ea typeface="Arial"/>
                <a:cs typeface="Arial"/>
                <a:sym typeface="Arial"/>
              </a:rPr>
              <a:t>vous</a:t>
            </a:r>
            <a:r>
              <a:rPr lang="en-US" sz="3600" b="0" i="0" u="none" strike="noStrike" cap="none" dirty="0">
                <a:solidFill>
                  <a:srgbClr val="016E8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0" i="0" u="none" strike="noStrike" cap="none" dirty="0" err="1">
                <a:solidFill>
                  <a:srgbClr val="016E8F"/>
                </a:solidFill>
                <a:latin typeface="Arial"/>
                <a:ea typeface="Arial"/>
                <a:cs typeface="Arial"/>
                <a:sym typeface="Arial"/>
              </a:rPr>
              <a:t>connectant</a:t>
            </a:r>
            <a:r>
              <a:rPr lang="en-US" sz="3600" b="0" i="0" u="none" strike="noStrike" cap="none" dirty="0">
                <a:solidFill>
                  <a:srgbClr val="016E8F"/>
                </a:solidFill>
                <a:latin typeface="Arial"/>
                <a:ea typeface="Arial"/>
                <a:cs typeface="Arial"/>
                <a:sym typeface="Arial"/>
              </a:rPr>
              <a:t> à la </a:t>
            </a:r>
            <a:r>
              <a:rPr lang="en-US" sz="3600" b="0" i="0" u="none" strike="noStrike" cap="none" dirty="0" err="1">
                <a:solidFill>
                  <a:srgbClr val="016E8F"/>
                </a:solidFill>
                <a:latin typeface="Arial"/>
                <a:ea typeface="Arial"/>
                <a:cs typeface="Arial"/>
                <a:sym typeface="Arial"/>
              </a:rPr>
              <a:t>visioconférence</a:t>
            </a:r>
            <a:r>
              <a:rPr lang="en-US" sz="3600" b="0" i="0" u="none" strike="noStrike" cap="none" dirty="0">
                <a:solidFill>
                  <a:srgbClr val="016E8F"/>
                </a:solidFill>
                <a:latin typeface="Arial"/>
                <a:ea typeface="Arial"/>
                <a:cs typeface="Arial"/>
                <a:sym typeface="Arial"/>
              </a:rPr>
              <a:t> qui aura lieu le </a:t>
            </a:r>
            <a:r>
              <a:rPr lang="en-US" sz="3600" b="0" i="1" u="none" strike="noStrike" cap="none" dirty="0">
                <a:solidFill>
                  <a:srgbClr val="016E8F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0" i="1" u="none" strike="noStrike" cap="none" dirty="0" err="1">
                <a:solidFill>
                  <a:srgbClr val="016E8F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jeudi</a:t>
            </a:r>
            <a:r>
              <a:rPr lang="en-US" sz="3600" b="0" i="1" u="none" strike="noStrike" cap="none" dirty="0">
                <a:solidFill>
                  <a:srgbClr val="016E8F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 13 </a:t>
            </a:r>
            <a:r>
              <a:rPr lang="en-US" sz="3600" b="0" i="1" u="none" strike="noStrike" cap="none" dirty="0" err="1">
                <a:solidFill>
                  <a:srgbClr val="016E8F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janvier</a:t>
            </a:r>
            <a:r>
              <a:rPr lang="en-US" sz="3600" b="0" i="1" u="none" strike="noStrike" cap="none" dirty="0">
                <a:solidFill>
                  <a:srgbClr val="016E8F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 à </a:t>
            </a:r>
            <a:r>
              <a:rPr lang="en-US" sz="3600" i="1" dirty="0">
                <a:solidFill>
                  <a:srgbClr val="016E8F"/>
                </a:solidFill>
                <a:highlight>
                  <a:srgbClr val="FFFF00"/>
                </a:highlight>
              </a:rPr>
              <a:t>11h</a:t>
            </a:r>
            <a:r>
              <a:rPr lang="en-US" sz="2400" b="1" i="1" dirty="0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n-US" sz="3600" dirty="0">
                <a:solidFill>
                  <a:srgbClr val="016E8F"/>
                </a:solidFill>
              </a:rPr>
              <a:t>n</a:t>
            </a:r>
            <a:r>
              <a:rPr lang="en-US" sz="3600" b="0" i="0" u="none" strike="noStrike" cap="none" dirty="0">
                <a:solidFill>
                  <a:srgbClr val="016E8F"/>
                </a:solidFill>
                <a:latin typeface="Arial"/>
                <a:ea typeface="Arial"/>
                <a:cs typeface="Arial"/>
                <a:sym typeface="Arial"/>
              </a:rPr>
              <a:t>ous </a:t>
            </a:r>
            <a:r>
              <a:rPr lang="en-US" sz="3600" b="0" i="0" u="none" strike="noStrike" cap="none" dirty="0" err="1">
                <a:solidFill>
                  <a:srgbClr val="016E8F"/>
                </a:solidFill>
                <a:latin typeface="Arial"/>
                <a:ea typeface="Arial"/>
                <a:cs typeface="Arial"/>
                <a:sym typeface="Arial"/>
              </a:rPr>
              <a:t>vous</a:t>
            </a:r>
            <a:r>
              <a:rPr lang="en-US" sz="3600" b="0" i="0" u="none" strike="noStrike" cap="none" dirty="0">
                <a:solidFill>
                  <a:srgbClr val="016E8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0" i="0" u="none" strike="noStrike" cap="none" dirty="0" err="1">
                <a:solidFill>
                  <a:srgbClr val="016E8F"/>
                </a:solidFill>
                <a:latin typeface="Arial"/>
                <a:ea typeface="Arial"/>
                <a:cs typeface="Arial"/>
                <a:sym typeface="Arial"/>
              </a:rPr>
              <a:t>présenterons</a:t>
            </a:r>
            <a:r>
              <a:rPr lang="en-US" sz="3600" b="0" i="0" u="none" strike="noStrike" cap="none" dirty="0">
                <a:solidFill>
                  <a:srgbClr val="016E8F"/>
                </a:solidFill>
                <a:latin typeface="Arial"/>
                <a:ea typeface="Arial"/>
                <a:cs typeface="Arial"/>
                <a:sym typeface="Arial"/>
              </a:rPr>
              <a:t> le </a:t>
            </a:r>
            <a:r>
              <a:rPr lang="en-US" sz="3600" dirty="0">
                <a:solidFill>
                  <a:srgbClr val="016E8F"/>
                </a:solidFill>
              </a:rPr>
              <a:t>Challenge</a:t>
            </a:r>
            <a:r>
              <a:rPr lang="en-US" sz="3600" b="0" i="0" u="none" strike="noStrike" cap="none" dirty="0">
                <a:solidFill>
                  <a:srgbClr val="016E8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3600" b="0" i="0" u="none" strike="noStrike" cap="none" dirty="0">
              <a:solidFill>
                <a:srgbClr val="016E8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6E8F"/>
              </a:buClr>
              <a:buSzPts val="3600"/>
              <a:buFont typeface="Arial"/>
              <a:buNone/>
            </a:pPr>
            <a:endParaRPr sz="3600" dirty="0">
              <a:solidFill>
                <a:srgbClr val="016E8F"/>
              </a:solidFill>
            </a:endParaRPr>
          </a:p>
          <a:p>
            <a: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6E8F"/>
              </a:buClr>
              <a:buSzPts val="3600"/>
              <a:buFont typeface="Arial"/>
              <a:buNone/>
            </a:pPr>
            <a:r>
              <a:rPr lang="en-US" sz="3600" b="0" i="0" u="none" strike="noStrike" cap="none" dirty="0">
                <a:solidFill>
                  <a:srgbClr val="016E8F"/>
                </a:solidFill>
                <a:latin typeface="Arial"/>
                <a:ea typeface="Arial"/>
                <a:cs typeface="Arial"/>
                <a:sym typeface="Arial"/>
              </a:rPr>
              <a:t>Date du concours « Challenge </a:t>
            </a:r>
            <a:r>
              <a:rPr lang="en-US" sz="3600" b="0" i="0" u="none" strike="noStrike" cap="none" dirty="0" err="1">
                <a:solidFill>
                  <a:srgbClr val="016E8F"/>
                </a:solidFill>
                <a:latin typeface="Arial"/>
                <a:ea typeface="Arial"/>
                <a:cs typeface="Arial"/>
                <a:sym typeface="Arial"/>
              </a:rPr>
              <a:t>créatif</a:t>
            </a:r>
            <a:r>
              <a:rPr lang="en-US" sz="3600" b="0" i="0" u="none" strike="noStrike" cap="none" dirty="0">
                <a:solidFill>
                  <a:srgbClr val="016E8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dirty="0">
                <a:solidFill>
                  <a:srgbClr val="016E8F"/>
                </a:solidFill>
              </a:rPr>
              <a:t>Campus Connecté</a:t>
            </a:r>
            <a:r>
              <a:rPr lang="en-US" sz="3600" b="0" i="0" u="none" strike="noStrike" cap="none" dirty="0">
                <a:solidFill>
                  <a:srgbClr val="016E8F"/>
                </a:solidFill>
                <a:latin typeface="Arial"/>
                <a:ea typeface="Arial"/>
                <a:cs typeface="Arial"/>
                <a:sym typeface="Arial"/>
              </a:rPr>
              <a:t> » : </a:t>
            </a:r>
            <a:r>
              <a:rPr lang="en-US" sz="3600" i="1" dirty="0" err="1">
                <a:solidFill>
                  <a:srgbClr val="016E8F"/>
                </a:solidFill>
                <a:highlight>
                  <a:srgbClr val="FFFF00"/>
                </a:highlight>
              </a:rPr>
              <a:t>jeudi</a:t>
            </a:r>
            <a:r>
              <a:rPr lang="en-US" sz="3600" b="0" i="1" u="none" strike="noStrike" cap="none" dirty="0">
                <a:solidFill>
                  <a:srgbClr val="016E8F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i="1" dirty="0">
                <a:solidFill>
                  <a:srgbClr val="016E8F"/>
                </a:solidFill>
                <a:highlight>
                  <a:srgbClr val="FFFF00"/>
                </a:highlight>
              </a:rPr>
              <a:t>17</a:t>
            </a:r>
            <a:r>
              <a:rPr lang="en-US" sz="3600" b="0" i="1" u="none" strike="noStrike" cap="none" dirty="0">
                <a:solidFill>
                  <a:srgbClr val="016E8F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 Mars 2022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6E8F"/>
              </a:buClr>
              <a:buSzPts val="3600"/>
              <a:buFont typeface="Arial"/>
              <a:buNone/>
            </a:pPr>
            <a:endParaRPr lang="en-US" sz="3600" b="0" i="1" u="none" strike="noStrike" cap="none" dirty="0">
              <a:solidFill>
                <a:srgbClr val="016E8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6E8F"/>
              </a:buClr>
              <a:buSzPts val="3600"/>
              <a:buFont typeface="Arial"/>
              <a:buNone/>
            </a:pPr>
            <a:r>
              <a:rPr lang="en-US" sz="3600" b="0" i="1" u="none" strike="noStrike" cap="none" dirty="0">
                <a:solidFill>
                  <a:srgbClr val="016E8F"/>
                </a:solidFill>
                <a:latin typeface="Arial"/>
                <a:ea typeface="Arial"/>
                <a:cs typeface="Arial"/>
                <a:sym typeface="Arial"/>
              </a:rPr>
              <a:t>Ce </a:t>
            </a:r>
            <a:r>
              <a:rPr lang="en-US" sz="3600" b="0" i="1" u="none" strike="noStrike" cap="none" dirty="0" err="1">
                <a:solidFill>
                  <a:srgbClr val="016E8F"/>
                </a:solidFill>
                <a:latin typeface="Arial"/>
                <a:ea typeface="Arial"/>
                <a:cs typeface="Arial"/>
                <a:sym typeface="Arial"/>
              </a:rPr>
              <a:t>programme</a:t>
            </a:r>
            <a:r>
              <a:rPr lang="en-US" sz="3600" b="0" i="1" u="none" strike="noStrike" cap="none" dirty="0">
                <a:solidFill>
                  <a:srgbClr val="016E8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0" i="1" u="none" strike="noStrike" cap="none" dirty="0" err="1">
                <a:solidFill>
                  <a:srgbClr val="016E8F"/>
                </a:solidFill>
                <a:latin typeface="Arial"/>
                <a:ea typeface="Arial"/>
                <a:cs typeface="Arial"/>
                <a:sym typeface="Arial"/>
              </a:rPr>
              <a:t>est</a:t>
            </a:r>
            <a:r>
              <a:rPr lang="en-US" sz="3600" b="0" i="1" u="none" strike="noStrike" cap="none" dirty="0">
                <a:solidFill>
                  <a:srgbClr val="016E8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0" i="1" u="none" strike="noStrike" cap="none" dirty="0" err="1">
                <a:solidFill>
                  <a:srgbClr val="016E8F"/>
                </a:solidFill>
                <a:latin typeface="Arial"/>
                <a:ea typeface="Arial"/>
                <a:cs typeface="Arial"/>
                <a:sym typeface="Arial"/>
              </a:rPr>
              <a:t>totalement</a:t>
            </a:r>
            <a:r>
              <a:rPr lang="en-US" sz="3600" b="0" i="1" u="none" strike="noStrike" cap="none" dirty="0">
                <a:solidFill>
                  <a:srgbClr val="016E8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0" i="1" u="none" strike="noStrike" cap="none" dirty="0" err="1">
                <a:solidFill>
                  <a:srgbClr val="016E8F"/>
                </a:solidFill>
                <a:latin typeface="Arial"/>
                <a:ea typeface="Arial"/>
                <a:cs typeface="Arial"/>
                <a:sym typeface="Arial"/>
              </a:rPr>
              <a:t>gratuit</a:t>
            </a:r>
            <a:r>
              <a:rPr lang="en-US" sz="3600" b="0" i="1" u="none" strike="noStrike" cap="none" dirty="0">
                <a:solidFill>
                  <a:srgbClr val="016E8F"/>
                </a:solidFill>
                <a:latin typeface="Arial"/>
                <a:ea typeface="Arial"/>
                <a:cs typeface="Arial"/>
                <a:sym typeface="Arial"/>
              </a:rPr>
              <a:t> et </a:t>
            </a:r>
            <a:r>
              <a:rPr lang="en-US" sz="3600" i="1" dirty="0" err="1">
                <a:solidFill>
                  <a:srgbClr val="016E8F"/>
                </a:solidFill>
              </a:rPr>
              <a:t>proposé</a:t>
            </a:r>
            <a:r>
              <a:rPr lang="en-US" sz="3600" b="0" i="1" u="none" strike="noStrike" cap="none" dirty="0">
                <a:solidFill>
                  <a:srgbClr val="016E8F"/>
                </a:solidFill>
                <a:latin typeface="Arial"/>
                <a:ea typeface="Arial"/>
                <a:cs typeface="Arial"/>
                <a:sym typeface="Arial"/>
              </a:rPr>
              <a:t> par le </a:t>
            </a:r>
            <a:r>
              <a:rPr lang="en-US" sz="3600" b="0" i="1" u="none" strike="noStrike" cap="none" dirty="0" err="1">
                <a:solidFill>
                  <a:srgbClr val="016E8F"/>
                </a:solidFill>
                <a:latin typeface="Arial"/>
                <a:ea typeface="Arial"/>
                <a:cs typeface="Arial"/>
                <a:sym typeface="Arial"/>
              </a:rPr>
              <a:t>Pôle</a:t>
            </a:r>
            <a:r>
              <a:rPr lang="en-US" sz="3600" b="0" i="1" u="none" strike="noStrike" cap="none" dirty="0">
                <a:solidFill>
                  <a:srgbClr val="016E8F"/>
                </a:solidFill>
                <a:latin typeface="Arial"/>
                <a:ea typeface="Arial"/>
                <a:cs typeface="Arial"/>
                <a:sym typeface="Arial"/>
              </a:rPr>
              <a:t> Territorial Sud Gironde.</a:t>
            </a:r>
            <a:endParaRPr sz="1400" b="0" i="1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6E8F"/>
              </a:buClr>
              <a:buSzPts val="3600"/>
              <a:buFont typeface="Arial"/>
              <a:buNone/>
            </a:pPr>
            <a:endParaRPr sz="2400" b="0" i="1" u="none" strike="noStrike" cap="none" dirty="0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6E8F"/>
              </a:buClr>
              <a:buSzPts val="2400"/>
              <a:buFont typeface="Arial"/>
              <a:buNone/>
            </a:pPr>
            <a:endParaRPr sz="2400" b="0" i="0" u="sng" strike="noStrike" cap="none" dirty="0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6E8F"/>
              </a:buClr>
              <a:buSzPts val="3600"/>
              <a:buFont typeface="Arial"/>
              <a:buNone/>
            </a:pPr>
            <a:r>
              <a:rPr lang="en-US" sz="3600" b="1" i="0" u="none" strike="noStrike" cap="none" dirty="0">
                <a:solidFill>
                  <a:srgbClr val="016E8F"/>
                </a:solidFill>
                <a:latin typeface="Arial"/>
                <a:ea typeface="Arial"/>
                <a:cs typeface="Arial"/>
                <a:sym typeface="Arial"/>
              </a:rPr>
              <a:t>Contacts</a:t>
            </a:r>
            <a:r>
              <a:rPr lang="en-US" sz="3600" b="0" i="0" u="none" strike="noStrike" cap="none" dirty="0">
                <a:solidFill>
                  <a:srgbClr val="016E8F"/>
                </a:solidFill>
                <a:latin typeface="Arial"/>
                <a:ea typeface="Arial"/>
                <a:cs typeface="Arial"/>
                <a:sym typeface="Arial"/>
              </a:rPr>
              <a:t> :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6E8F"/>
              </a:buClr>
              <a:buSzPts val="3600"/>
              <a:buFont typeface="Arial"/>
              <a:buNone/>
            </a:pPr>
            <a:r>
              <a:rPr lang="en-US" sz="3600" b="1" i="0" u="none" strike="noStrike" cap="none" dirty="0">
                <a:solidFill>
                  <a:srgbClr val="016E8F"/>
                </a:solidFill>
                <a:latin typeface="Arial"/>
                <a:ea typeface="Arial"/>
                <a:cs typeface="Arial"/>
                <a:sym typeface="Arial"/>
              </a:rPr>
              <a:t>Pole Territorial Sud Gironde</a:t>
            </a:r>
            <a:r>
              <a:rPr lang="en-US" sz="3600" b="0" i="0" u="none" strike="noStrike" cap="none" dirty="0">
                <a:solidFill>
                  <a:srgbClr val="016E8F"/>
                </a:solidFill>
                <a:latin typeface="Arial"/>
                <a:ea typeface="Arial"/>
                <a:cs typeface="Arial"/>
                <a:sym typeface="Arial"/>
              </a:rPr>
              <a:t> : </a:t>
            </a:r>
            <a:r>
              <a:rPr lang="fr-FR" sz="3600" b="0" i="0" u="none" strike="noStrike" cap="none" dirty="0">
                <a:solidFill>
                  <a:srgbClr val="016E8F"/>
                </a:solidFill>
                <a:latin typeface="Arial"/>
                <a:ea typeface="Arial"/>
                <a:cs typeface="Arial"/>
                <a:sym typeface="Arial"/>
              </a:rPr>
              <a:t>Elise Ennahli – </a:t>
            </a:r>
            <a:r>
              <a:rPr lang="fr-FR" sz="3600" b="0" i="0" u="none" strike="noStrike" cap="none" dirty="0">
                <a:solidFill>
                  <a:srgbClr val="016E8F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elise.ennahli@polesudgironde.fr</a:t>
            </a:r>
            <a:r>
              <a:rPr lang="fr-FR" sz="3600" b="0" i="0" u="none" strike="noStrike" cap="none" dirty="0">
                <a:solidFill>
                  <a:srgbClr val="016E8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6E8F"/>
              </a:buClr>
              <a:buSzPts val="3600"/>
              <a:buFont typeface="Arial"/>
              <a:buNone/>
            </a:pPr>
            <a:r>
              <a:rPr lang="en-US" sz="3600" b="1" dirty="0">
                <a:solidFill>
                  <a:srgbClr val="016E8F"/>
                </a:solidFill>
              </a:rPr>
              <a:t>La Startup </a:t>
            </a:r>
            <a:r>
              <a:rPr lang="en-US" sz="3600" b="1" dirty="0" err="1">
                <a:solidFill>
                  <a:srgbClr val="016E8F"/>
                </a:solidFill>
              </a:rPr>
              <a:t>est</a:t>
            </a:r>
            <a:r>
              <a:rPr lang="en-US" sz="3600" b="1" dirty="0">
                <a:solidFill>
                  <a:srgbClr val="016E8F"/>
                </a:solidFill>
              </a:rPr>
              <a:t> dans le </a:t>
            </a:r>
            <a:r>
              <a:rPr lang="en-US" sz="3600" b="1" dirty="0" err="1">
                <a:solidFill>
                  <a:srgbClr val="016E8F"/>
                </a:solidFill>
              </a:rPr>
              <a:t>pré</a:t>
            </a:r>
            <a:r>
              <a:rPr lang="en-US" sz="3600" b="1" dirty="0">
                <a:solidFill>
                  <a:srgbClr val="016E8F"/>
                </a:solidFill>
              </a:rPr>
              <a:t> </a:t>
            </a:r>
            <a:r>
              <a:rPr lang="en-US" sz="3600" b="0" i="0" u="none" strike="noStrike" cap="none" dirty="0">
                <a:solidFill>
                  <a:srgbClr val="016E8F"/>
                </a:solidFill>
                <a:latin typeface="Arial"/>
                <a:ea typeface="Arial"/>
                <a:cs typeface="Arial"/>
                <a:sym typeface="Arial"/>
              </a:rPr>
              <a:t>: Pierre Alzingre - </a:t>
            </a:r>
            <a:r>
              <a:rPr lang="en-US" sz="3600" u="sng" dirty="0">
                <a:solidFill>
                  <a:schemeClr val="hlink"/>
                </a:solidFill>
                <a:hlinkClick r:id="rId5"/>
              </a:rPr>
              <a:t>pierre@visionari.fr</a:t>
            </a:r>
            <a:endParaRPr sz="2400" b="0" i="0" u="none" strike="noStrike" cap="none" dirty="0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57" name="Google Shape;157;p9" descr="IMG_4336.png"/>
          <p:cNvPicPr preferRelativeResize="0"/>
          <p:nvPr/>
        </p:nvPicPr>
        <p:blipFill rotWithShape="1">
          <a:blip r:embed="rId6">
            <a:alphaModFix/>
          </a:blip>
          <a:srcRect t="82939"/>
          <a:stretch/>
        </p:blipFill>
        <p:spPr>
          <a:xfrm>
            <a:off x="2108398" y="11337231"/>
            <a:ext cx="20167200" cy="20644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9" descr="IMG_4336.png"/>
          <p:cNvPicPr preferRelativeResize="0"/>
          <p:nvPr/>
        </p:nvPicPr>
        <p:blipFill rotWithShape="1">
          <a:blip r:embed="rId6">
            <a:alphaModFix/>
          </a:blip>
          <a:srcRect l="33638" b="77484"/>
          <a:stretch/>
        </p:blipFill>
        <p:spPr>
          <a:xfrm>
            <a:off x="5580650" y="576147"/>
            <a:ext cx="13222700" cy="2691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878</Words>
  <Application>Microsoft Office PowerPoint</Application>
  <PresentationFormat>Personnalisé</PresentationFormat>
  <Paragraphs>66</Paragraphs>
  <Slides>9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2" baseType="lpstr">
      <vt:lpstr>Helvetica Neue</vt:lpstr>
      <vt:lpstr>Arial</vt:lpstr>
      <vt:lpstr>21_BasicWhite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elise.ennahli</dc:creator>
  <cp:lastModifiedBy>Elodie Choisy</cp:lastModifiedBy>
  <cp:revision>7</cp:revision>
  <dcterms:modified xsi:type="dcterms:W3CDTF">2022-02-04T08:32:42Z</dcterms:modified>
</cp:coreProperties>
</file>